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0"/>
  </p:notesMasterIdLst>
  <p:sldIdLst>
    <p:sldId id="256" r:id="rId2"/>
    <p:sldId id="257" r:id="rId3"/>
    <p:sldId id="261" r:id="rId4"/>
    <p:sldId id="277" r:id="rId5"/>
    <p:sldId id="276" r:id="rId6"/>
    <p:sldId id="258" r:id="rId7"/>
    <p:sldId id="262" r:id="rId8"/>
    <p:sldId id="272" r:id="rId9"/>
    <p:sldId id="273" r:id="rId10"/>
    <p:sldId id="274" r:id="rId11"/>
    <p:sldId id="271" r:id="rId12"/>
    <p:sldId id="270" r:id="rId13"/>
    <p:sldId id="269" r:id="rId14"/>
    <p:sldId id="266" r:id="rId15"/>
    <p:sldId id="278" r:id="rId16"/>
    <p:sldId id="267" r:id="rId17"/>
    <p:sldId id="268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4" autoAdjust="0"/>
    <p:restoredTop sz="94635" autoAdjust="0"/>
  </p:normalViewPr>
  <p:slideViewPr>
    <p:cSldViewPr>
      <p:cViewPr varScale="1">
        <p:scale>
          <a:sx n="111" d="100"/>
          <a:sy n="111" d="100"/>
        </p:scale>
        <p:origin x="-14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43EF6-780A-40F4-8D98-84320A622A90}" type="datetimeFigureOut">
              <a:rPr lang="en-US" smtClean="0"/>
              <a:pPr/>
              <a:t>9/14/16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321CD-DCEF-418F-B905-D57A75395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2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321CD-DCEF-418F-B905-D57A75395C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6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321CD-DCEF-418F-B905-D57A75395C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35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14BD99-ADF8-4DC1-89C4-0FDFF04A73E3}" type="datetime1">
              <a:rPr lang="en-US" smtClean="0"/>
              <a:t>9/14/16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B7D74E-A680-4C2B-88D3-7BB88906914C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F84BDB-F6B5-44E7-AB94-A1B51B56B5CF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A2EA1C-19DA-4935-9B7B-07D63A604895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DA4008-2D0F-438C-8CC2-8542D247D891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89F96-7D2A-4CF9-B92D-29ACE36A17CD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0B8D70-F770-4FFA-AE07-F8126CC0720B}" type="datetime1">
              <a:rPr lang="en-US" smtClean="0"/>
              <a:t>9/14/16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DE5243-ACF1-462B-9042-DEE07BE8BF1D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FB189-AD30-492F-A52A-BB3D09370150}" type="datetime1">
              <a:rPr lang="en-US" smtClean="0"/>
              <a:t>9/14/16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7AA473-E8B8-48B7-BD35-18D2A14AA699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D3090A-9D29-49BB-804F-7FFCB1AA433C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AF0F28-7E10-441E-BA2F-E74448EB861E}" type="datetime1">
              <a:rPr lang="en-US" smtClean="0"/>
              <a:t>9/14/16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jpe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0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hyperlink" Target="mailto:thangbn@vnu.edu.vn" TargetMode="External"/><Relationship Id="rId12" Type="http://schemas.openxmlformats.org/officeDocument/2006/relationships/hyperlink" Target="mailto:tranghtn@vnu.edu.vn" TargetMode="External"/><Relationship Id="rId13" Type="http://schemas.openxmlformats.org/officeDocument/2006/relationships/hyperlink" Target="mailto:khoiml@vnu.edu.v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nguyenthanhthuy@vnu.edu.vn" TargetMode="External"/><Relationship Id="rId3" Type="http://schemas.openxmlformats.org/officeDocument/2006/relationships/hyperlink" Target="mailto:huanhx@vnu.edu.vn" TargetMode="External"/><Relationship Id="rId4" Type="http://schemas.openxmlformats.org/officeDocument/2006/relationships/hyperlink" Target="mailto:thainp@vnu.edu.vn" TargetMode="External"/><Relationship Id="rId5" Type="http://schemas.openxmlformats.org/officeDocument/2006/relationships/hyperlink" Target="mailto:pht@vnu.edu.vn" TargetMode="External"/><Relationship Id="rId6" Type="http://schemas.openxmlformats.org/officeDocument/2006/relationships/hyperlink" Target="mailto:hieulq@vnu.edu.vn" TargetMode="External"/><Relationship Id="rId7" Type="http://schemas.openxmlformats.org/officeDocument/2006/relationships/hyperlink" Target="mailto:chauttm@vnu.edu.vn" TargetMode="External"/><Relationship Id="rId8" Type="http://schemas.openxmlformats.org/officeDocument/2006/relationships/hyperlink" Target="mailto:vinhnv@vnu.edu.vn" TargetMode="External"/><Relationship Id="rId9" Type="http://schemas.openxmlformats.org/officeDocument/2006/relationships/hyperlink" Target="mailto:tqlong@vnu.edu.vn" TargetMode="External"/><Relationship Id="rId10" Type="http://schemas.openxmlformats.org/officeDocument/2006/relationships/hyperlink" Target="mailto:khoi.n.le@vnu.edu.v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4" Type="http://schemas.openxmlformats.org/officeDocument/2006/relationships/image" Target="../media/image14.png"/><Relationship Id="rId5" Type="http://schemas.openxmlformats.org/officeDocument/2006/relationships/image" Target="../media/image15.jpeg"/><Relationship Id="rId6" Type="http://schemas.openxmlformats.org/officeDocument/2006/relationships/oleObject" Target="../embeddings/oleObject1.bin"/><Relationship Id="rId7" Type="http://schemas.openxmlformats.org/officeDocument/2006/relationships/image" Target="../media/image12.png"/><Relationship Id="rId8" Type="http://schemas.openxmlformats.org/officeDocument/2006/relationships/image" Target="../media/image16.jp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Relationship Id="rId3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8232648" cy="1828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dirty="0" smtClean="0"/>
              <a:t>Bộ môn Khoa học máy tính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9379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</a:t>
            </a:r>
          </a:p>
          <a:p>
            <a:pPr algn="ctr">
              <a:lnSpc>
                <a:spcPct val="90000"/>
              </a:lnSpc>
            </a:pP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 smtClean="0"/>
          </a:p>
          <a:p>
            <a:pPr algn="ctr">
              <a:lnSpc>
                <a:spcPct val="90000"/>
              </a:lnSpc>
            </a:pP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0" y="5562600"/>
            <a:ext cx="396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lnSpc>
                <a:spcPct val="170000"/>
              </a:lnSpc>
            </a:pPr>
            <a:r>
              <a:rPr lang="en-US" dirty="0" smtClean="0"/>
              <a:t>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Học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ứng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481328"/>
            <a:ext cx="4114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phá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thuốc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bệnh</a:t>
            </a:r>
            <a:r>
              <a:rPr lang="en-US" dirty="0" smtClean="0"/>
              <a:t> </a:t>
            </a:r>
            <a:r>
              <a:rPr lang="en-US" dirty="0" err="1" smtClean="0"/>
              <a:t>sớm</a:t>
            </a: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5" name="Content Placeholder 16"/>
          <p:cNvSpPr txBox="1">
            <a:spLocks/>
          </p:cNvSpPr>
          <p:nvPr/>
        </p:nvSpPr>
        <p:spPr>
          <a:xfrm>
            <a:off x="4572000" y="1481328"/>
            <a:ext cx="4114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2300" dirty="0" err="1" smtClean="0"/>
              <a:t>Phân</a:t>
            </a:r>
            <a:r>
              <a:rPr lang="en-US" sz="2300" dirty="0" smtClean="0"/>
              <a:t> </a:t>
            </a:r>
            <a:r>
              <a:rPr lang="en-US" sz="2300" dirty="0" err="1" smtClean="0"/>
              <a:t>tích</a:t>
            </a:r>
            <a:r>
              <a:rPr lang="en-US" sz="2300" dirty="0" smtClean="0"/>
              <a:t> </a:t>
            </a:r>
            <a:r>
              <a:rPr lang="en-US" sz="2300" dirty="0" err="1" smtClean="0"/>
              <a:t>mạng</a:t>
            </a:r>
            <a:r>
              <a:rPr lang="en-US" sz="2300" dirty="0" smtClean="0"/>
              <a:t> </a:t>
            </a:r>
            <a:r>
              <a:rPr lang="en-US" sz="2300" dirty="0" err="1" smtClean="0"/>
              <a:t>lưới</a:t>
            </a:r>
            <a:r>
              <a:rPr lang="en-US" sz="2300" dirty="0" smtClean="0"/>
              <a:t> </a:t>
            </a:r>
            <a:r>
              <a:rPr lang="en-US" sz="2300" dirty="0" err="1" smtClean="0"/>
              <a:t>sự</a:t>
            </a:r>
            <a:r>
              <a:rPr lang="en-US" sz="2300" dirty="0" smtClean="0"/>
              <a:t> </a:t>
            </a:r>
            <a:r>
              <a:rPr lang="en-US" sz="2300" dirty="0" err="1" smtClean="0"/>
              <a:t>kiện</a:t>
            </a:r>
            <a:endParaRPr lang="en-US" sz="2300" dirty="0" smtClean="0"/>
          </a:p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Hệ</a:t>
            </a:r>
            <a:r>
              <a:rPr kumimoji="0" lang="en-U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3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thống</a:t>
            </a:r>
            <a:r>
              <a:rPr kumimoji="0" lang="en-U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3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khuyến</a:t>
            </a:r>
            <a:r>
              <a:rPr kumimoji="0" lang="en-US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3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nghị</a:t>
            </a:r>
            <a:endParaRPr kumimoji="0" lang="en-US" sz="23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2300" dirty="0" err="1" smtClean="0"/>
              <a:t>Xử</a:t>
            </a:r>
            <a:r>
              <a:rPr lang="en-US" sz="2300" dirty="0" smtClean="0"/>
              <a:t> </a:t>
            </a:r>
            <a:r>
              <a:rPr lang="en-US" sz="2300" dirty="0" err="1" smtClean="0"/>
              <a:t>lý</a:t>
            </a:r>
            <a:r>
              <a:rPr lang="en-US" sz="2300" dirty="0" smtClean="0"/>
              <a:t> </a:t>
            </a:r>
            <a:r>
              <a:rPr lang="en-US" sz="2300" dirty="0" err="1" smtClean="0"/>
              <a:t>dữ</a:t>
            </a:r>
            <a:r>
              <a:rPr lang="en-US" sz="2300" dirty="0" smtClean="0"/>
              <a:t> </a:t>
            </a:r>
            <a:r>
              <a:rPr lang="en-US" sz="2300" dirty="0" err="1" smtClean="0"/>
              <a:t>liệu</a:t>
            </a:r>
            <a:r>
              <a:rPr lang="en-US" sz="2300" dirty="0" smtClean="0"/>
              <a:t> </a:t>
            </a:r>
            <a:r>
              <a:rPr lang="en-US" sz="2300" dirty="0" err="1" smtClean="0"/>
              <a:t>lớn</a:t>
            </a:r>
            <a:endParaRPr kumimoji="0" lang="en-US" sz="23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7650-BFB6-43C6-A1BB-AD8390EB9E66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Xử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ngôn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tự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nhiên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4390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42D-3996-42E1-9629-678D76CFF585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vi-VN" dirty="0" smtClean="0"/>
              <a:t>Các </a:t>
            </a:r>
            <a:r>
              <a:rPr lang="vi-VN" smtClean="0"/>
              <a:t>bài toán</a:t>
            </a:r>
            <a:r>
              <a:rPr lang="en-US" smtClean="0"/>
              <a:t> cơ bản</a:t>
            </a:r>
            <a:r>
              <a:rPr lang="vi-VN" smtClean="0"/>
              <a:t>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Mô hình ngôn ngữ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Tách từ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Gán nhãn từ loại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Nhận dạng thực thể tên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Phân tích cú pháp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Xử lý nhập nhằng nghĩa của từ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Xử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ngôn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tự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nhiên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CEE7-D4C2-4BF0-9F91-2CBF3ED51D5A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2672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vi-VN" dirty="0" smtClean="0"/>
              <a:t>Các ứng dụng NLP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Trích chọn thông tin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Phát hiện tin rác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Tóm tắt văn bản 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Hỏi đáp tự động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vi-VN" dirty="0" smtClean="0"/>
              <a:t>Kiểm lỗi chính tả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Xử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ngôn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ngữ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tự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nhiên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962400" y="2133600"/>
            <a:ext cx="4267200" cy="364509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vi-VN" sz="2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Dịch </a:t>
            </a:r>
            <a:r>
              <a:rPr kumimoji="0" lang="vi-VN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máy thống kê</a:t>
            </a: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vi-VN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Khai phá quan điểm và phân tích ý kiến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76B7-C5A2-4709-AEE6-3ECCE58F2C25}" type="datetime1">
              <a:rPr lang="en-US" smtClean="0"/>
              <a:t>9/14/16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 smtClean="0">
                <a:solidFill>
                  <a:srgbClr val="0000FF"/>
                </a:solidFill>
              </a:rPr>
              <a:t>Nghiên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cứu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các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phương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pháp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phân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tích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tổng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hợp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quan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điểm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cộng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đồng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mạng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và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xây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dựng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ứng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dụng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thử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nghiệm</a:t>
            </a:r>
            <a:r>
              <a:rPr lang="en-US" dirty="0" smtClean="0"/>
              <a:t>, ĐHQG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QGTĐ.12.21</a:t>
            </a:r>
          </a:p>
          <a:p>
            <a:pPr lvl="0"/>
            <a:r>
              <a:rPr lang="en-US" dirty="0" err="1" smtClean="0">
                <a:solidFill>
                  <a:srgbClr val="0000FF"/>
                </a:solidFill>
              </a:rPr>
              <a:t>Phân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tích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ngôn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ngữ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tự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nhiên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và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trích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rút</a:t>
            </a:r>
            <a:r>
              <a:rPr lang="en-US" dirty="0" smtClean="0">
                <a:solidFill>
                  <a:srgbClr val="0000FF"/>
                </a:solidFill>
              </a:rPr>
              <a:t> tri </a:t>
            </a:r>
            <a:r>
              <a:rPr lang="en-US" dirty="0" err="1" smtClean="0">
                <a:solidFill>
                  <a:srgbClr val="0000FF"/>
                </a:solidFill>
              </a:rPr>
              <a:t>thức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từ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dữ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liệu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văn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bản</a:t>
            </a:r>
            <a:r>
              <a:rPr lang="en-US" dirty="0" smtClean="0">
                <a:solidFill>
                  <a:srgbClr val="0000FF"/>
                </a:solidFill>
              </a:rPr>
              <a:t> song </a:t>
            </a:r>
            <a:r>
              <a:rPr lang="en-US" dirty="0" err="1" smtClean="0">
                <a:solidFill>
                  <a:srgbClr val="0000FF"/>
                </a:solidFill>
              </a:rPr>
              <a:t>ngữ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ứng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dụng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dịch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máy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thống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kê</a:t>
            </a:r>
            <a:r>
              <a:rPr lang="en-US" dirty="0" smtClean="0"/>
              <a:t>, NAFOSTED 102.01-2014.22</a:t>
            </a:r>
          </a:p>
          <a:p>
            <a:pPr lvl="0"/>
            <a:r>
              <a:rPr lang="en-US" dirty="0" err="1" smtClean="0">
                <a:solidFill>
                  <a:srgbClr val="0000FF"/>
                </a:solidFill>
              </a:rPr>
              <a:t>Cải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tiến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chất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lượng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dịch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máy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thống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kê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dựa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vào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thông</a:t>
            </a:r>
            <a:r>
              <a:rPr lang="en-US" dirty="0" smtClean="0">
                <a:solidFill>
                  <a:srgbClr val="0000FF"/>
                </a:solidFill>
              </a:rPr>
              <a:t> tin </a:t>
            </a:r>
            <a:r>
              <a:rPr lang="en-US" dirty="0" err="1" smtClean="0">
                <a:solidFill>
                  <a:srgbClr val="0000FF"/>
                </a:solidFill>
              </a:rPr>
              <a:t>cú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pháp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phụ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thuộc</a:t>
            </a:r>
            <a:r>
              <a:rPr lang="en-US" dirty="0" smtClean="0"/>
              <a:t>, ĐHQG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, QG.15.23</a:t>
            </a:r>
          </a:p>
          <a:p>
            <a:pPr lvl="0"/>
            <a:r>
              <a:rPr lang="en-US" dirty="0" err="1" smtClean="0">
                <a:solidFill>
                  <a:srgbClr val="0000FF"/>
                </a:solidFill>
              </a:rPr>
              <a:t>Các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phương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pháp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tối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ưu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tổ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hợp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trong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công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nghệ</a:t>
            </a:r>
            <a:r>
              <a:rPr lang="en-US" dirty="0" smtClean="0">
                <a:solidFill>
                  <a:srgbClr val="0000FF"/>
                </a:solidFill>
              </a:rPr>
              <a:t> tri </a:t>
            </a:r>
            <a:r>
              <a:rPr lang="en-US" dirty="0" err="1" smtClean="0">
                <a:solidFill>
                  <a:srgbClr val="0000FF"/>
                </a:solidFill>
              </a:rPr>
              <a:t>thức</a:t>
            </a:r>
            <a:r>
              <a:rPr lang="en-US" dirty="0" smtClean="0"/>
              <a:t>,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QC.05.04  (2005-2006)</a:t>
            </a:r>
          </a:p>
          <a:p>
            <a:pPr lvl="0"/>
            <a:r>
              <a:rPr lang="en-US" dirty="0" err="1" smtClean="0">
                <a:solidFill>
                  <a:srgbClr val="0000FF"/>
                </a:solidFill>
              </a:rPr>
              <a:t>Các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thuật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toán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huấn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luyện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mạng</a:t>
            </a:r>
            <a:r>
              <a:rPr lang="en-US" dirty="0" smtClean="0">
                <a:solidFill>
                  <a:srgbClr val="0000FF"/>
                </a:solidFill>
              </a:rPr>
              <a:t> RBF</a:t>
            </a:r>
            <a:r>
              <a:rPr lang="en-US" dirty="0" smtClean="0"/>
              <a:t>,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,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QC.07.24 (2007-2008)</a:t>
            </a:r>
          </a:p>
          <a:p>
            <a:r>
              <a:rPr lang="en-US" dirty="0" err="1" smtClean="0">
                <a:solidFill>
                  <a:srgbClr val="0000FF"/>
                </a:solidFill>
              </a:rPr>
              <a:t>Các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phương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pháp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học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máy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và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ứng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dụng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Đề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tài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khoa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học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cơ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bản</a:t>
            </a:r>
            <a:r>
              <a:rPr lang="en-US" dirty="0" smtClean="0"/>
              <a:t>, </a:t>
            </a:r>
            <a:r>
              <a:rPr lang="en-US" dirty="0" err="1" smtClean="0"/>
              <a:t>Nafosted</a:t>
            </a:r>
            <a:r>
              <a:rPr lang="en-US" dirty="0" smtClean="0"/>
              <a:t> 102.01-2011.21(2011-2013)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Đề</a:t>
            </a:r>
            <a:r>
              <a:rPr lang="en-US" smtClean="0"/>
              <a:t> tài tiêu biểu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CB2F-DDFB-4B06-B030-BAA6E883C802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tuệ nhân tạo, Đinh Mạnh Tường, ĐHQGHN, 2008.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Giáo trình Chương trình dịch, Phạm Hồng Nguyên, ĐHQGHN, 2009.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Cấu trúc dữ liệu và Thuật toán - cách tiếp cận định hướng đối tượng sử dụng C++, Đinh Mạnh Tường, ĐHQGHN, 2010.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Giáo trình lập trình C++, Trần Thị Minh Châu, Lê Sỹ Vinh, ĐHQGHN, 2011.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Giáo trình nhận dạng mẫu, Hoàng Xuân Huấn, ĐHQGHN, 2012.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Lập trình căn bản với Java, Lê Anh Cường, Phạm Bảo Sơn, ĐHQGHN, 2012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Lý thuyết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 tin,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Nguyễn Phương Thái, Lê Anh Cường, ĐHQGHN, 2015 (chuẩn bị xuất bản)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Học máy, Hoàng Xuân Huấn, ĐHQGHN, 2015 (chuẩn bị xuất bản)</a:t>
            </a:r>
          </a:p>
          <a:p>
            <a:pPr marL="624078" lvl="0" indent="-514350">
              <a:buFont typeface="+mj-lt"/>
              <a:buAutoNum type="arabicPeriod"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Học máy: kỹ thuật cơ bản và nâng cao, Đinh Mạnh Tường, ĐHQGHN, 2015 (chuẩn bị xuất bản)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Sách, giáo trình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6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 smtClean="0"/>
              <a:t>Phuong-Thai Nguyen, </a:t>
            </a:r>
            <a:r>
              <a:rPr lang="en-US" sz="2800" dirty="0" err="1" smtClean="0"/>
              <a:t>Anh-Cuong</a:t>
            </a:r>
            <a:r>
              <a:rPr lang="en-US" sz="2800" dirty="0" smtClean="0"/>
              <a:t> Le, </a:t>
            </a:r>
            <a:r>
              <a:rPr lang="en-US" sz="2800" dirty="0" err="1" smtClean="0"/>
              <a:t>Tu-Bao</a:t>
            </a:r>
            <a:r>
              <a:rPr lang="en-US" sz="2800" dirty="0" smtClean="0"/>
              <a:t> Ho, Van </a:t>
            </a:r>
            <a:r>
              <a:rPr lang="en-US" sz="2800" dirty="0" err="1" smtClean="0"/>
              <a:t>Hiep</a:t>
            </a:r>
            <a:r>
              <a:rPr lang="en-US" sz="2800" dirty="0" smtClean="0"/>
              <a:t> Nguyen: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00FF"/>
                </a:solidFill>
              </a:rPr>
              <a:t>Vietnamese </a:t>
            </a:r>
            <a:r>
              <a:rPr lang="en-US" sz="2800" dirty="0" err="1" smtClean="0">
                <a:solidFill>
                  <a:srgbClr val="0000FF"/>
                </a:solidFill>
              </a:rPr>
              <a:t>treebank</a:t>
            </a:r>
            <a:r>
              <a:rPr lang="en-US" sz="2800" dirty="0" smtClean="0">
                <a:solidFill>
                  <a:srgbClr val="0000FF"/>
                </a:solidFill>
              </a:rPr>
              <a:t> construction and entropy-based error detection. Language Resources and Evaluation</a:t>
            </a:r>
            <a:r>
              <a:rPr lang="en-US" sz="2800" dirty="0" smtClean="0"/>
              <a:t> 49(3): 487-519 (2015) (ISI)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 err="1" smtClean="0"/>
              <a:t>Cuong</a:t>
            </a:r>
            <a:r>
              <a:rPr lang="en-US" sz="2800" dirty="0" smtClean="0"/>
              <a:t> Hoang, </a:t>
            </a:r>
            <a:r>
              <a:rPr lang="en-US" sz="2800" dirty="0" err="1" smtClean="0"/>
              <a:t>Anh-Cuong</a:t>
            </a:r>
            <a:r>
              <a:rPr lang="en-US" sz="2800" dirty="0" smtClean="0"/>
              <a:t> Le, Phuong-Thai Nguyen, Son </a:t>
            </a:r>
            <a:r>
              <a:rPr lang="en-US" sz="2800" dirty="0" err="1" smtClean="0"/>
              <a:t>Bao</a:t>
            </a:r>
            <a:r>
              <a:rPr lang="en-US" sz="2800" dirty="0" smtClean="0"/>
              <a:t> Pham, </a:t>
            </a:r>
            <a:r>
              <a:rPr lang="en-US" sz="2800" dirty="0" err="1" smtClean="0"/>
              <a:t>Tu-Bao</a:t>
            </a:r>
            <a:r>
              <a:rPr lang="en-US" sz="2800" dirty="0" smtClean="0"/>
              <a:t> Ho: </a:t>
            </a:r>
            <a:r>
              <a:rPr lang="en-US" sz="2800" dirty="0" smtClean="0">
                <a:solidFill>
                  <a:srgbClr val="0000FF"/>
                </a:solidFill>
              </a:rPr>
              <a:t>An Efficient Framework for Extracting Parallel Sentences from Non-Parallel Corpora</a:t>
            </a:r>
            <a:r>
              <a:rPr lang="en-US" sz="2800" dirty="0" smtClean="0"/>
              <a:t>. </a:t>
            </a:r>
            <a:r>
              <a:rPr lang="en-US" sz="2800" dirty="0" err="1" smtClean="0"/>
              <a:t>Fundam</a:t>
            </a:r>
            <a:r>
              <a:rPr lang="en-US" sz="2800" dirty="0" smtClean="0"/>
              <a:t>. Inform. 130(2): 179-199 (2014) (ISI)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 smtClean="0"/>
              <a:t>Van-Nam Huynh, Nguyen </a:t>
            </a:r>
            <a:r>
              <a:rPr lang="en-US" sz="2800" dirty="0" err="1" smtClean="0"/>
              <a:t>Thanh</a:t>
            </a:r>
            <a:r>
              <a:rPr lang="en-US" sz="2800" dirty="0" smtClean="0"/>
              <a:t> Tri, </a:t>
            </a:r>
            <a:r>
              <a:rPr lang="en-US" sz="2800" dirty="0" err="1" smtClean="0"/>
              <a:t>Cuong</a:t>
            </a:r>
            <a:r>
              <a:rPr lang="en-US" sz="2800" dirty="0" smtClean="0"/>
              <a:t> </a:t>
            </a:r>
            <a:r>
              <a:rPr lang="en-US" sz="2800" dirty="0" err="1" smtClean="0"/>
              <a:t>Anh</a:t>
            </a:r>
            <a:r>
              <a:rPr lang="en-US" sz="2800" dirty="0" smtClean="0"/>
              <a:t> Le: </a:t>
            </a:r>
            <a:r>
              <a:rPr lang="en-US" sz="2800" dirty="0" smtClean="0">
                <a:solidFill>
                  <a:srgbClr val="0000FF"/>
                </a:solidFill>
              </a:rPr>
              <a:t>Adaptively entropy-based weighting classifiers in combination using </a:t>
            </a:r>
            <a:r>
              <a:rPr lang="en-US" sz="2800" dirty="0" err="1" smtClean="0">
                <a:solidFill>
                  <a:srgbClr val="0000FF"/>
                </a:solidFill>
              </a:rPr>
              <a:t>Dempster</a:t>
            </a:r>
            <a:r>
              <a:rPr lang="en-US" sz="2800" dirty="0" smtClean="0">
                <a:solidFill>
                  <a:srgbClr val="0000FF"/>
                </a:solidFill>
              </a:rPr>
              <a:t>-Shafer theory for word sense disambiguation</a:t>
            </a:r>
            <a:r>
              <a:rPr lang="en-US" sz="2800" dirty="0" smtClean="0"/>
              <a:t>. Computer Speech &amp; Language 24(3): 461-473 (2010) (ISI)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 err="1" smtClean="0"/>
              <a:t>Anh-Cuong</a:t>
            </a:r>
            <a:r>
              <a:rPr lang="en-US" sz="2800" dirty="0" smtClean="0"/>
              <a:t> Le, Akira </a:t>
            </a:r>
            <a:r>
              <a:rPr lang="en-US" sz="2800" dirty="0" err="1" smtClean="0"/>
              <a:t>Shimazu</a:t>
            </a:r>
            <a:r>
              <a:rPr lang="en-US" sz="2800" dirty="0" smtClean="0"/>
              <a:t>, Van-Nam Huynh, Minh Le Nguyen: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00FF"/>
                </a:solidFill>
              </a:rPr>
              <a:t>Semi-supervised learning integrated with classifier combination for word sense disambiguation</a:t>
            </a:r>
            <a:r>
              <a:rPr lang="en-US" sz="2800" dirty="0" smtClean="0"/>
              <a:t>. Computer Speech &amp; Language 22(4): 330-345 (2008) (ISI)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800" dirty="0" err="1" smtClean="0"/>
              <a:t>Cuong</a:t>
            </a:r>
            <a:r>
              <a:rPr lang="en-US" sz="2800" dirty="0" smtClean="0"/>
              <a:t> </a:t>
            </a:r>
            <a:r>
              <a:rPr lang="en-US" sz="2800" dirty="0" err="1" smtClean="0"/>
              <a:t>Anh</a:t>
            </a:r>
            <a:r>
              <a:rPr lang="en-US" sz="2800" dirty="0" smtClean="0"/>
              <a:t> Le, Van-Nam Huynh, Akira </a:t>
            </a:r>
            <a:r>
              <a:rPr lang="en-US" sz="2800" dirty="0" err="1" smtClean="0"/>
              <a:t>Shimazu</a:t>
            </a:r>
            <a:r>
              <a:rPr lang="en-US" sz="2800" dirty="0" smtClean="0"/>
              <a:t>, </a:t>
            </a:r>
            <a:r>
              <a:rPr lang="en-US" sz="2800" dirty="0" err="1" smtClean="0"/>
              <a:t>Yoshiteru</a:t>
            </a:r>
            <a:r>
              <a:rPr lang="en-US" sz="2800" dirty="0" smtClean="0"/>
              <a:t> </a:t>
            </a:r>
            <a:r>
              <a:rPr lang="en-US" sz="2800" dirty="0" err="1" smtClean="0"/>
              <a:t>Nakamori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0000FF"/>
                </a:solidFill>
              </a:rPr>
              <a:t>Combining classifiers for word sense disambiguation based on </a:t>
            </a:r>
            <a:r>
              <a:rPr lang="en-US" sz="2800" dirty="0" err="1" smtClean="0">
                <a:solidFill>
                  <a:srgbClr val="0000FF"/>
                </a:solidFill>
              </a:rPr>
              <a:t>Dempster</a:t>
            </a:r>
            <a:r>
              <a:rPr lang="en-US" sz="2800" dirty="0" smtClean="0">
                <a:solidFill>
                  <a:srgbClr val="0000FF"/>
                </a:solidFill>
              </a:rPr>
              <a:t>-Shafer theory and OWA operators</a:t>
            </a:r>
            <a:r>
              <a:rPr lang="en-US" sz="2800" dirty="0" smtClean="0"/>
              <a:t>. Data </a:t>
            </a:r>
            <a:r>
              <a:rPr lang="en-US" sz="2800" dirty="0" err="1" smtClean="0"/>
              <a:t>Knowl</a:t>
            </a:r>
            <a:r>
              <a:rPr lang="en-US" sz="2800" dirty="0" smtClean="0"/>
              <a:t>. Eng. 63(2): 381-396 (2007) (ISI)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A4A-16CB-4805-AEE6-91A846DF267C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 startAt="6"/>
            </a:pPr>
            <a:r>
              <a:rPr lang="en-US" sz="1800" dirty="0" err="1" smtClean="0"/>
              <a:t>Hoai</a:t>
            </a:r>
            <a:r>
              <a:rPr lang="en-US" sz="1800" dirty="0" smtClean="0"/>
              <a:t>-Thu </a:t>
            </a:r>
            <a:r>
              <a:rPr lang="en-US" sz="1800" dirty="0" err="1" smtClean="0"/>
              <a:t>Vuong</a:t>
            </a:r>
            <a:r>
              <a:rPr lang="en-US" sz="1800" dirty="0" smtClean="0"/>
              <a:t>, </a:t>
            </a:r>
            <a:r>
              <a:rPr lang="en-US" sz="1800" dirty="0" err="1" smtClean="0"/>
              <a:t>Vinh</a:t>
            </a:r>
            <a:r>
              <a:rPr lang="en-US" sz="1800" dirty="0" smtClean="0"/>
              <a:t> Van Nguyen, Tran Hong Viet and  Akira </a:t>
            </a:r>
            <a:r>
              <a:rPr lang="en-US" sz="1800" dirty="0" err="1" smtClean="0"/>
              <a:t>Shimazu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00FF"/>
                </a:solidFill>
              </a:rPr>
              <a:t>Improving Statistical Machine Translation with Processing Shallow Parsing</a:t>
            </a:r>
            <a:r>
              <a:rPr lang="en-US" sz="1800" dirty="0" smtClean="0"/>
              <a:t>. In proceedings of </a:t>
            </a:r>
            <a:r>
              <a:rPr lang="en-US" sz="1800" dirty="0" err="1" smtClean="0"/>
              <a:t>Paclic</a:t>
            </a:r>
            <a:r>
              <a:rPr lang="en-US" sz="1800" dirty="0" smtClean="0"/>
              <a:t> 2012, pp. 401-407, 2012</a:t>
            </a:r>
          </a:p>
          <a:p>
            <a:pPr marL="514350" indent="-514350">
              <a:buSzPct val="100000"/>
              <a:buFont typeface="+mj-lt"/>
              <a:buAutoNum type="arabicPeriod" startAt="6"/>
            </a:pPr>
            <a:r>
              <a:rPr lang="en-US" sz="1800" dirty="0" err="1" smtClean="0"/>
              <a:t>Vinh</a:t>
            </a:r>
            <a:r>
              <a:rPr lang="en-US" sz="1800" dirty="0" smtClean="0"/>
              <a:t> Van Nguyen and  Akira </a:t>
            </a:r>
            <a:r>
              <a:rPr lang="en-US" sz="1800" dirty="0" err="1" smtClean="0"/>
              <a:t>Shimazu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00FF"/>
                </a:solidFill>
              </a:rPr>
              <a:t>A Model Lexicalized Hierarchical Reordering for Phrase Based Translation</a:t>
            </a:r>
            <a:r>
              <a:rPr lang="en-US" sz="1800" dirty="0" smtClean="0"/>
              <a:t>, </a:t>
            </a:r>
            <a:r>
              <a:rPr lang="en-US" sz="1800" dirty="0" err="1" smtClean="0"/>
              <a:t>Procedia</a:t>
            </a:r>
            <a:r>
              <a:rPr lang="en-US" sz="1800" dirty="0" smtClean="0"/>
              <a:t> - Social and Behavioral Sciences, Volume 27, Pages 77–85, 2011</a:t>
            </a:r>
          </a:p>
          <a:p>
            <a:pPr marL="514350" indent="-514350">
              <a:buSzPct val="100000"/>
              <a:buFont typeface="+mj-lt"/>
              <a:buAutoNum type="arabicPeriod" startAt="6"/>
            </a:pPr>
            <a:r>
              <a:rPr lang="en-US" sz="1800" dirty="0" err="1" smtClean="0"/>
              <a:t>Vinh</a:t>
            </a:r>
            <a:r>
              <a:rPr lang="en-US" sz="1800" dirty="0" smtClean="0"/>
              <a:t> Van Nguyen, Akira </a:t>
            </a:r>
            <a:r>
              <a:rPr lang="en-US" sz="1800" dirty="0" err="1" smtClean="0"/>
              <a:t>Shimazu</a:t>
            </a:r>
            <a:r>
              <a:rPr lang="en-US" sz="1800" dirty="0" smtClean="0"/>
              <a:t>, Minh Le Nguyen, and Thai Phuong Nguyen: </a:t>
            </a:r>
            <a:r>
              <a:rPr lang="en-US" sz="1800" dirty="0" smtClean="0">
                <a:solidFill>
                  <a:srgbClr val="0000FF"/>
                </a:solidFill>
              </a:rPr>
              <a:t>A Lexicalized Hierarchical Reordering Model Using Maximum Entropy</a:t>
            </a:r>
            <a:r>
              <a:rPr lang="en-US" sz="1800" dirty="0" smtClean="0"/>
              <a:t>, In MT Summit XII. Association for Computational Linguistics, August 2009.</a:t>
            </a:r>
          </a:p>
          <a:p>
            <a:pPr marL="514350" indent="-514350">
              <a:buSzPct val="100000"/>
              <a:buFont typeface="+mj-lt"/>
              <a:buAutoNum type="arabicPeriod" startAt="6"/>
            </a:pPr>
            <a:r>
              <a:rPr lang="en-US" sz="1800" dirty="0" err="1" smtClean="0"/>
              <a:t>Vinh</a:t>
            </a:r>
            <a:r>
              <a:rPr lang="en-US" sz="1800" dirty="0" smtClean="0"/>
              <a:t> Van Nguyen, Minh Le Nguyen and Akira </a:t>
            </a:r>
            <a:r>
              <a:rPr lang="en-US" sz="1800" dirty="0" err="1" smtClean="0"/>
              <a:t>Shimazu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00FF"/>
                </a:solidFill>
              </a:rPr>
              <a:t>Clause Splitting with Conditional Random Fields</a:t>
            </a:r>
            <a:r>
              <a:rPr lang="en-US" sz="1800" dirty="0" smtClean="0"/>
              <a:t>, Information and Media Technologies 4(1), 57–75 (2009)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biểu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3CE5-8F60-4680-A86B-6364B7144ECD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 startAt="10"/>
            </a:pPr>
            <a:r>
              <a:rPr lang="en-US" sz="1800" dirty="0" err="1" smtClean="0"/>
              <a:t>Hua</a:t>
            </a:r>
            <a:r>
              <a:rPr lang="en-US" sz="1800" dirty="0" smtClean="0"/>
              <a:t> </a:t>
            </a:r>
            <a:r>
              <a:rPr lang="en-US" sz="1800" dirty="0" err="1" smtClean="0"/>
              <a:t>Ouyang</a:t>
            </a:r>
            <a:r>
              <a:rPr lang="en-US" sz="1800" dirty="0" smtClean="0"/>
              <a:t>, </a:t>
            </a:r>
            <a:r>
              <a:rPr lang="en-US" sz="1800" dirty="0" err="1" smtClean="0"/>
              <a:t>Niao</a:t>
            </a:r>
            <a:r>
              <a:rPr lang="en-US" sz="1800" dirty="0" smtClean="0"/>
              <a:t> He, Long Q. Tran, Alexander Gray: </a:t>
            </a:r>
            <a:r>
              <a:rPr lang="en-US" sz="1800" dirty="0" smtClean="0">
                <a:solidFill>
                  <a:srgbClr val="0000FF"/>
                </a:solidFill>
              </a:rPr>
              <a:t>Stochastic Alternating Direction Method of Multipliers</a:t>
            </a:r>
            <a:r>
              <a:rPr lang="en-US" sz="1800" dirty="0" smtClean="0"/>
              <a:t>, International Conference on Machine Learning, 2013.</a:t>
            </a:r>
          </a:p>
          <a:p>
            <a:pPr marL="514350" indent="-514350">
              <a:buSzPct val="100000"/>
              <a:buFont typeface="+mj-lt"/>
              <a:buAutoNum type="arabicPeriod" startAt="10"/>
            </a:pPr>
            <a:r>
              <a:rPr lang="en-US" sz="1800" dirty="0" err="1" smtClean="0"/>
              <a:t>Zang</a:t>
            </a:r>
            <a:r>
              <a:rPr lang="en-US" sz="1800" dirty="0" smtClean="0"/>
              <a:t> X, Jones CM, Long TQ, </a:t>
            </a:r>
            <a:r>
              <a:rPr lang="en-US" sz="1800" dirty="0" err="1" smtClean="0"/>
              <a:t>Monge</a:t>
            </a:r>
            <a:r>
              <a:rPr lang="en-US" sz="1800" dirty="0" smtClean="0"/>
              <a:t> ME, Zhou M, Walker LD, </a:t>
            </a:r>
            <a:r>
              <a:rPr lang="en-US" sz="1800" dirty="0" err="1" smtClean="0"/>
              <a:t>Mezencev</a:t>
            </a:r>
            <a:r>
              <a:rPr lang="en-US" sz="1800" dirty="0" smtClean="0"/>
              <a:t> R, Gray A, McDonald JF, </a:t>
            </a:r>
            <a:r>
              <a:rPr lang="en-US" sz="1800" dirty="0" err="1" smtClean="0"/>
              <a:t>Fernández</a:t>
            </a:r>
            <a:r>
              <a:rPr lang="en-US" sz="1800" dirty="0" smtClean="0"/>
              <a:t> FM : </a:t>
            </a:r>
            <a:r>
              <a:rPr lang="en-US" sz="1800" dirty="0" smtClean="0">
                <a:solidFill>
                  <a:srgbClr val="0000FF"/>
                </a:solidFill>
              </a:rPr>
              <a:t>Feasibility of Detecting Prostate Cancer by Ultra Performance Liquid Chromatography−Mass Spectrometry Serum </a:t>
            </a:r>
            <a:r>
              <a:rPr lang="en-US" sz="1800" dirty="0" err="1" smtClean="0">
                <a:solidFill>
                  <a:srgbClr val="0000FF"/>
                </a:solidFill>
              </a:rPr>
              <a:t>Metabolomics</a:t>
            </a:r>
            <a:r>
              <a:rPr lang="en-US" sz="1800" dirty="0" smtClean="0"/>
              <a:t>, Journal of Proteome Research, 2014.</a:t>
            </a:r>
          </a:p>
          <a:p>
            <a:pPr marL="514350" indent="-514350">
              <a:buSzPct val="100000"/>
              <a:buFont typeface="+mj-lt"/>
              <a:buAutoNum type="arabicPeriod" startAt="10"/>
            </a:pPr>
            <a:r>
              <a:rPr lang="en-US" sz="1800" dirty="0" smtClean="0"/>
              <a:t>Long Tran, Mehrdad Farajtabar, Le Song, Hongyuan Zha : </a:t>
            </a:r>
            <a:r>
              <a:rPr lang="en-US" sz="1800" dirty="0" err="1" smtClean="0">
                <a:solidFill>
                  <a:srgbClr val="0000FF"/>
                </a:solidFill>
              </a:rPr>
              <a:t>NetCodec</a:t>
            </a:r>
            <a:r>
              <a:rPr lang="en-US" sz="1800" dirty="0" smtClean="0">
                <a:solidFill>
                  <a:srgbClr val="0000FF"/>
                </a:solidFill>
              </a:rPr>
              <a:t>: Community Detection from Individual Activities, </a:t>
            </a:r>
            <a:r>
              <a:rPr lang="en-US" sz="1800" dirty="0" smtClean="0"/>
              <a:t>SIAM International Conference on Data Mining, 2015.</a:t>
            </a:r>
          </a:p>
          <a:p>
            <a:pPr marL="514350" lvl="0" indent="-514350">
              <a:buSzPct val="100000"/>
              <a:buFont typeface="+mj-lt"/>
              <a:buAutoNum type="arabicPeriod" startAt="10"/>
            </a:pPr>
            <a:r>
              <a:rPr lang="en-US" sz="1800" dirty="0" err="1" smtClean="0"/>
              <a:t>Kar</a:t>
            </a:r>
            <a:r>
              <a:rPr lang="en-US" sz="1800" dirty="0" smtClean="0"/>
              <a:t>-Ann </a:t>
            </a:r>
            <a:r>
              <a:rPr lang="en-US" sz="1800" dirty="0" err="1" smtClean="0"/>
              <a:t>Toh</a:t>
            </a:r>
            <a:r>
              <a:rPr lang="en-US" sz="1800" dirty="0" smtClean="0"/>
              <a:t>, Quoc-Long Tran, </a:t>
            </a:r>
            <a:r>
              <a:rPr lang="en-US" sz="1800" dirty="0" err="1" smtClean="0"/>
              <a:t>Dipti</a:t>
            </a:r>
            <a:r>
              <a:rPr lang="en-US" sz="1800" dirty="0" smtClean="0"/>
              <a:t> </a:t>
            </a:r>
            <a:r>
              <a:rPr lang="en-US" sz="1800" dirty="0" err="1" smtClean="0"/>
              <a:t>Srinivasan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00FF"/>
                </a:solidFill>
              </a:rPr>
              <a:t>Benchmarking a Reduced Multivariate Polynomial Pattern Classifier</a:t>
            </a:r>
            <a:r>
              <a:rPr lang="en-US" sz="1800" dirty="0" smtClean="0"/>
              <a:t>. IEEE Trans. Pattern Analysis and Machine Intelligence, 2004</a:t>
            </a:r>
          </a:p>
          <a:p>
            <a:pPr marL="514350" lvl="0" indent="-514350">
              <a:buSzPct val="100000"/>
              <a:buFont typeface="+mj-lt"/>
              <a:buAutoNum type="arabicPeriod" startAt="10"/>
            </a:pPr>
            <a:endParaRPr lang="en-US" sz="1800" dirty="0" smtClean="0"/>
          </a:p>
          <a:p>
            <a:pPr marL="514350" indent="-514350">
              <a:buSzPct val="100000"/>
              <a:buFont typeface="+mj-lt"/>
              <a:buAutoNum type="arabicPeriod" startAt="10"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biểu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33460-6B79-4088-A6DE-3404E37907C0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2678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 smtClean="0"/>
              <a:t>Đội</a:t>
            </a:r>
            <a:r>
              <a:rPr lang="en-US" sz="3600" dirty="0" smtClean="0"/>
              <a:t> </a:t>
            </a:r>
            <a:r>
              <a:rPr lang="en-US" sz="3600" dirty="0" err="1" smtClean="0"/>
              <a:t>ngũ</a:t>
            </a:r>
            <a:r>
              <a:rPr lang="en-US" sz="3600" dirty="0" smtClean="0"/>
              <a:t> </a:t>
            </a:r>
            <a:r>
              <a:rPr lang="en-US" sz="3600" dirty="0" err="1" smtClean="0"/>
              <a:t>cán</a:t>
            </a:r>
            <a:r>
              <a:rPr lang="en-US" sz="3600" dirty="0" smtClean="0"/>
              <a:t> </a:t>
            </a:r>
            <a:r>
              <a:rPr lang="en-US" sz="3600" dirty="0" err="1" smtClean="0"/>
              <a:t>bộ</a:t>
            </a:r>
            <a:endParaRPr lang="en-US" sz="3600" dirty="0" smtClean="0"/>
          </a:p>
          <a:p>
            <a:pPr marL="852678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 smtClean="0"/>
              <a:t>Hoạt</a:t>
            </a:r>
            <a:r>
              <a:rPr lang="en-US" sz="3600" dirty="0" smtClean="0"/>
              <a:t> </a:t>
            </a:r>
            <a:r>
              <a:rPr lang="en-US" sz="3600" dirty="0" err="1" smtClean="0"/>
              <a:t>động</a:t>
            </a:r>
            <a:r>
              <a:rPr lang="en-US" sz="3600" dirty="0" smtClean="0"/>
              <a:t> </a:t>
            </a:r>
            <a:r>
              <a:rPr lang="en-US" sz="3600" dirty="0" err="1" smtClean="0"/>
              <a:t>đào</a:t>
            </a:r>
            <a:r>
              <a:rPr lang="en-US" sz="3600" dirty="0" smtClean="0"/>
              <a:t> </a:t>
            </a:r>
            <a:r>
              <a:rPr lang="en-US" sz="3600" dirty="0" err="1" smtClean="0"/>
              <a:t>tạo</a:t>
            </a:r>
            <a:endParaRPr lang="en-US" sz="3600" dirty="0" smtClean="0"/>
          </a:p>
          <a:p>
            <a:pPr marL="852678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 smtClean="0"/>
              <a:t>Nghiên</a:t>
            </a:r>
            <a:r>
              <a:rPr lang="en-US" sz="3600" dirty="0" smtClean="0"/>
              <a:t> </a:t>
            </a:r>
            <a:r>
              <a:rPr lang="en-US" sz="3600" dirty="0" err="1" smtClean="0"/>
              <a:t>cứu</a:t>
            </a:r>
            <a:r>
              <a:rPr lang="en-US" sz="3600" dirty="0" smtClean="0"/>
              <a:t>, </a:t>
            </a:r>
            <a:r>
              <a:rPr lang="en-US" sz="3600" dirty="0" err="1" smtClean="0"/>
              <a:t>phát</a:t>
            </a:r>
            <a:r>
              <a:rPr lang="en-US" sz="3600" dirty="0" smtClean="0"/>
              <a:t> </a:t>
            </a:r>
            <a:r>
              <a:rPr lang="en-US" sz="3600" dirty="0" err="1" smtClean="0"/>
              <a:t>triển</a:t>
            </a:r>
            <a:endParaRPr lang="en-US" sz="3600" dirty="0" smtClean="0"/>
          </a:p>
          <a:p>
            <a:pPr marL="852678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 smtClean="0"/>
              <a:t>Đề</a:t>
            </a:r>
            <a:r>
              <a:rPr lang="en-US" sz="3600" dirty="0" smtClean="0"/>
              <a:t> </a:t>
            </a:r>
            <a:r>
              <a:rPr lang="en-US" sz="3600" dirty="0" err="1" smtClean="0"/>
              <a:t>tài</a:t>
            </a:r>
            <a:endParaRPr lang="en-US" sz="3600" dirty="0" smtClean="0"/>
          </a:p>
          <a:p>
            <a:pPr marL="852678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báo</a:t>
            </a:r>
            <a:r>
              <a:rPr lang="en-US" sz="3600" dirty="0"/>
              <a:t> </a:t>
            </a:r>
            <a:r>
              <a:rPr lang="en-US" sz="3600" dirty="0" err="1"/>
              <a:t>tiêu</a:t>
            </a:r>
            <a:r>
              <a:rPr lang="en-US" sz="3600" dirty="0"/>
              <a:t> </a:t>
            </a:r>
            <a:r>
              <a:rPr lang="en-US" sz="3600" dirty="0" err="1"/>
              <a:t>biểu</a:t>
            </a:r>
            <a:endParaRPr lang="en-U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Nội</a:t>
            </a:r>
            <a:r>
              <a:rPr lang="en-US" dirty="0" smtClean="0"/>
              <a:t> dung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1291-23BB-41EE-AC02-44193E3B5C12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Đội</a:t>
            </a:r>
            <a:r>
              <a:rPr lang="en-US" dirty="0" smtClean="0"/>
              <a:t> </a:t>
            </a:r>
            <a:r>
              <a:rPr lang="en-US" dirty="0" err="1" smtClean="0"/>
              <a:t>ngũ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sư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Phó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sư</a:t>
            </a:r>
            <a:endParaRPr lang="en-US" dirty="0" smtClean="0"/>
          </a:p>
          <a:p>
            <a:r>
              <a:rPr lang="en-US" dirty="0" smtClean="0"/>
              <a:t>7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sĩ</a:t>
            </a:r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err="1" smtClean="0"/>
              <a:t>Thạc</a:t>
            </a:r>
            <a:r>
              <a:rPr lang="en-US" dirty="0" smtClean="0"/>
              <a:t> </a:t>
            </a:r>
            <a:r>
              <a:rPr lang="en-US" dirty="0" err="1" smtClean="0"/>
              <a:t>sĩ</a:t>
            </a:r>
            <a:endParaRPr lang="en-US" dirty="0"/>
          </a:p>
        </p:txBody>
      </p:sp>
      <p:pic>
        <p:nvPicPr>
          <p:cNvPr id="12" name="Picture 11" descr="thuy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1371600"/>
            <a:ext cx="942781" cy="1428750"/>
          </a:xfrm>
          <a:prstGeom prst="rect">
            <a:avLst/>
          </a:prstGeom>
        </p:spPr>
      </p:pic>
      <p:pic>
        <p:nvPicPr>
          <p:cNvPr id="13" name="Picture 12" descr="hxh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1447800"/>
            <a:ext cx="1008530" cy="1370285"/>
          </a:xfrm>
          <a:prstGeom prst="rect">
            <a:avLst/>
          </a:prstGeom>
        </p:spPr>
      </p:pic>
      <p:pic>
        <p:nvPicPr>
          <p:cNvPr id="14" name="Picture 13" descr="Nguyen-Phuong-Tha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67600" y="1447800"/>
            <a:ext cx="1008529" cy="1371600"/>
          </a:xfrm>
          <a:prstGeom prst="rect">
            <a:avLst/>
          </a:prstGeom>
        </p:spPr>
      </p:pic>
      <p:pic>
        <p:nvPicPr>
          <p:cNvPr id="15" name="Picture 14" descr="vinhnv_cong_ngh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81400" y="3048000"/>
            <a:ext cx="990600" cy="1360918"/>
          </a:xfrm>
          <a:prstGeom prst="rect">
            <a:avLst/>
          </a:prstGeom>
        </p:spPr>
      </p:pic>
      <p:pic>
        <p:nvPicPr>
          <p:cNvPr id="16" name="Picture 15" descr="ThangBN's photograph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90014" y="3048000"/>
            <a:ext cx="1053586" cy="1350151"/>
          </a:xfrm>
          <a:prstGeom prst="rect">
            <a:avLst/>
          </a:prstGeom>
        </p:spPr>
      </p:pic>
      <p:pic>
        <p:nvPicPr>
          <p:cNvPr id="17" name="Picture 16" descr="hieulq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72200" y="3048000"/>
            <a:ext cx="990600" cy="1347216"/>
          </a:xfrm>
          <a:prstGeom prst="rect">
            <a:avLst/>
          </a:prstGeom>
        </p:spPr>
      </p:pic>
      <p:pic>
        <p:nvPicPr>
          <p:cNvPr id="18" name="Picture 17" descr="chau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67600" y="3048000"/>
            <a:ext cx="990600" cy="1357122"/>
          </a:xfrm>
          <a:prstGeom prst="rect">
            <a:avLst/>
          </a:prstGeom>
        </p:spPr>
      </p:pic>
      <p:pic>
        <p:nvPicPr>
          <p:cNvPr id="19" name="Picture 18" descr="Pham Hong Thai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581400" y="4648200"/>
            <a:ext cx="990600" cy="1365547"/>
          </a:xfrm>
          <a:prstGeom prst="rect">
            <a:avLst/>
          </a:prstGeom>
        </p:spPr>
      </p:pic>
      <p:pic>
        <p:nvPicPr>
          <p:cNvPr id="20" name="Picture 19" descr="long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172200" y="1524000"/>
            <a:ext cx="914400" cy="1260182"/>
          </a:xfrm>
          <a:prstGeom prst="rect">
            <a:avLst/>
          </a:prstGeom>
        </p:spPr>
      </p:pic>
      <p:pic>
        <p:nvPicPr>
          <p:cNvPr id="21" name="Picture 20" descr="Lê Nguyên Khôi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715161"/>
            <a:ext cx="862405" cy="1269421"/>
          </a:xfrm>
          <a:prstGeom prst="rect">
            <a:avLst/>
          </a:prstGeom>
          <a:noFill/>
          <a:extLst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2A40-D9CD-44C5-A7FD-E515BF2C3277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GS. </a:t>
            </a:r>
            <a:r>
              <a:rPr lang="en-US" sz="1800" dirty="0" err="1" smtClean="0"/>
              <a:t>Nguyễn</a:t>
            </a:r>
            <a:r>
              <a:rPr lang="en-US" sz="1800" dirty="0" smtClean="0"/>
              <a:t> </a:t>
            </a:r>
            <a:r>
              <a:rPr lang="en-US" sz="1800" dirty="0" err="1" smtClean="0"/>
              <a:t>Thanh</a:t>
            </a:r>
            <a:r>
              <a:rPr lang="en-US" sz="1800" dirty="0" smtClean="0"/>
              <a:t> </a:t>
            </a:r>
            <a:r>
              <a:rPr lang="en-US" sz="1800" dirty="0" err="1" smtClean="0"/>
              <a:t>Thủy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2"/>
              </a:rPr>
              <a:t>nguyenthanhthuy@vnu.edu.vn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PGS. </a:t>
            </a:r>
            <a:r>
              <a:rPr lang="en-US" sz="1800" dirty="0" err="1" smtClean="0"/>
              <a:t>Hoàng</a:t>
            </a:r>
            <a:r>
              <a:rPr lang="en-US" sz="1800" dirty="0" smtClean="0"/>
              <a:t> </a:t>
            </a:r>
            <a:r>
              <a:rPr lang="en-US" sz="1800" dirty="0" err="1" smtClean="0"/>
              <a:t>Xuân</a:t>
            </a:r>
            <a:r>
              <a:rPr lang="en-US" sz="1800" dirty="0" smtClean="0"/>
              <a:t> </a:t>
            </a:r>
            <a:r>
              <a:rPr lang="en-US" sz="1800" dirty="0" err="1" smtClean="0"/>
              <a:t>Huấn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3"/>
              </a:rPr>
              <a:t>huanhx@</a:t>
            </a:r>
            <a:r>
              <a:rPr lang="en-US" sz="1800" dirty="0" smtClean="0">
                <a:hlinkClick r:id="rId3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</a:t>
            </a:r>
            <a:r>
              <a:rPr lang="en-US" sz="1800" dirty="0" smtClean="0"/>
              <a:t>. </a:t>
            </a:r>
            <a:r>
              <a:rPr lang="en-US" sz="1800" dirty="0" err="1" smtClean="0"/>
              <a:t>Nguyễn</a:t>
            </a:r>
            <a:r>
              <a:rPr lang="en-US" sz="1800" dirty="0" smtClean="0"/>
              <a:t> </a:t>
            </a:r>
            <a:r>
              <a:rPr lang="en-US" sz="1800" dirty="0" err="1" smtClean="0"/>
              <a:t>Phương</a:t>
            </a:r>
            <a:r>
              <a:rPr lang="en-US" sz="1800" dirty="0" smtClean="0"/>
              <a:t> </a:t>
            </a:r>
            <a:r>
              <a:rPr lang="en-US" sz="1800" dirty="0" err="1" smtClean="0"/>
              <a:t>Thái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4"/>
              </a:rPr>
              <a:t>thainp@</a:t>
            </a:r>
            <a:r>
              <a:rPr lang="en-US" sz="1800" dirty="0" smtClean="0">
                <a:hlinkClick r:id="rId4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Phạm</a:t>
            </a:r>
            <a:r>
              <a:rPr lang="en-US" sz="1800" dirty="0" smtClean="0"/>
              <a:t> </a:t>
            </a:r>
            <a:r>
              <a:rPr lang="en-US" sz="1800" dirty="0" err="1" smtClean="0"/>
              <a:t>Hồng</a:t>
            </a:r>
            <a:r>
              <a:rPr lang="en-US" sz="1800" dirty="0" smtClean="0"/>
              <a:t> </a:t>
            </a:r>
            <a:r>
              <a:rPr lang="en-US" sz="1800" dirty="0" err="1" smtClean="0"/>
              <a:t>Thái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5"/>
              </a:rPr>
              <a:t>pht@</a:t>
            </a:r>
            <a:r>
              <a:rPr lang="en-US" sz="1800" dirty="0" smtClean="0">
                <a:hlinkClick r:id="rId5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Lê</a:t>
            </a:r>
            <a:r>
              <a:rPr lang="en-US" sz="1800" dirty="0" smtClean="0"/>
              <a:t> </a:t>
            </a:r>
            <a:r>
              <a:rPr lang="en-US" sz="1800" dirty="0" err="1" smtClean="0"/>
              <a:t>Quang</a:t>
            </a:r>
            <a:r>
              <a:rPr lang="en-US" sz="1800" dirty="0" smtClean="0"/>
              <a:t> </a:t>
            </a:r>
            <a:r>
              <a:rPr lang="en-US" sz="1800" dirty="0" err="1" smtClean="0"/>
              <a:t>Hiếu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6"/>
              </a:rPr>
              <a:t>hieulq@</a:t>
            </a:r>
            <a:r>
              <a:rPr lang="en-US" sz="1800" dirty="0" smtClean="0">
                <a:hlinkClick r:id="rId6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Trần</a:t>
            </a:r>
            <a:r>
              <a:rPr lang="en-US" sz="1800" dirty="0" smtClean="0"/>
              <a:t> </a:t>
            </a:r>
            <a:r>
              <a:rPr lang="en-US" sz="1800" dirty="0" err="1" smtClean="0"/>
              <a:t>Thị</a:t>
            </a:r>
            <a:r>
              <a:rPr lang="en-US" sz="1800" dirty="0" smtClean="0"/>
              <a:t> Minh </a:t>
            </a:r>
            <a:r>
              <a:rPr lang="en-US" sz="1800" dirty="0" err="1" smtClean="0"/>
              <a:t>Châu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7"/>
              </a:rPr>
              <a:t>chauttm@</a:t>
            </a:r>
            <a:r>
              <a:rPr lang="en-US" sz="1800" dirty="0" smtClean="0">
                <a:hlinkClick r:id="rId7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Nguyễn</a:t>
            </a:r>
            <a:r>
              <a:rPr lang="en-US" sz="1800" dirty="0" smtClean="0"/>
              <a:t> </a:t>
            </a:r>
            <a:r>
              <a:rPr lang="en-US" sz="1800" dirty="0" err="1" smtClean="0"/>
              <a:t>Văn</a:t>
            </a:r>
            <a:r>
              <a:rPr lang="en-US" sz="1800" dirty="0" smtClean="0"/>
              <a:t> </a:t>
            </a:r>
            <a:r>
              <a:rPr lang="en-US" sz="1800" dirty="0" err="1" smtClean="0"/>
              <a:t>Vinh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8"/>
              </a:rPr>
              <a:t>vinhnv@</a:t>
            </a:r>
            <a:r>
              <a:rPr lang="en-US" sz="1800" dirty="0" smtClean="0">
                <a:hlinkClick r:id="rId8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Trần</a:t>
            </a:r>
            <a:r>
              <a:rPr lang="en-US" sz="1800" dirty="0" smtClean="0"/>
              <a:t> </a:t>
            </a:r>
            <a:r>
              <a:rPr lang="en-US" sz="1800" dirty="0" err="1" smtClean="0"/>
              <a:t>Quốc</a:t>
            </a:r>
            <a:r>
              <a:rPr lang="en-US" sz="1800" dirty="0" smtClean="0"/>
              <a:t> Long (</a:t>
            </a:r>
            <a:r>
              <a:rPr lang="en-US" sz="1800" dirty="0" smtClean="0">
                <a:hlinkClick r:id="rId9"/>
              </a:rPr>
              <a:t>tqlong@</a:t>
            </a:r>
            <a:r>
              <a:rPr lang="en-US" sz="1800" dirty="0" smtClean="0">
                <a:hlinkClick r:id="rId9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Lê</a:t>
            </a:r>
            <a:r>
              <a:rPr lang="en-US" sz="1800" dirty="0" smtClean="0"/>
              <a:t> </a:t>
            </a:r>
            <a:r>
              <a:rPr lang="en-US" sz="1800" dirty="0" err="1" smtClean="0"/>
              <a:t>Nguyên</a:t>
            </a:r>
            <a:r>
              <a:rPr lang="en-US" sz="1800" dirty="0" smtClean="0"/>
              <a:t> </a:t>
            </a:r>
            <a:r>
              <a:rPr lang="en-US" sz="1800" dirty="0" err="1" smtClean="0"/>
              <a:t>Khôi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10"/>
              </a:rPr>
              <a:t>khoi.n.le@</a:t>
            </a:r>
            <a:r>
              <a:rPr lang="en-US" sz="1800" dirty="0" smtClean="0">
                <a:hlinkClick r:id="rId10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smtClean="0"/>
              <a:t>TS. </a:t>
            </a:r>
            <a:r>
              <a:rPr lang="en-US" sz="1800" dirty="0" err="1" smtClean="0"/>
              <a:t>Bùi</a:t>
            </a:r>
            <a:r>
              <a:rPr lang="en-US" sz="1800" dirty="0" smtClean="0"/>
              <a:t> </a:t>
            </a:r>
            <a:r>
              <a:rPr lang="en-US" sz="1800" dirty="0" err="1" smtClean="0"/>
              <a:t>Ngọc</a:t>
            </a:r>
            <a:r>
              <a:rPr lang="en-US" sz="1800" dirty="0" smtClean="0"/>
              <a:t> </a:t>
            </a:r>
            <a:r>
              <a:rPr lang="en-US" sz="1800" dirty="0" err="1" smtClean="0"/>
              <a:t>Thăng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11"/>
              </a:rPr>
              <a:t>thangbn@vnu.edu.vn</a:t>
            </a:r>
            <a:r>
              <a:rPr lang="en-US" sz="1800" dirty="0" smtClean="0"/>
              <a:t> )</a:t>
            </a:r>
          </a:p>
          <a:p>
            <a:r>
              <a:rPr lang="en-US" sz="1800" dirty="0" err="1" smtClean="0"/>
              <a:t>Ths</a:t>
            </a:r>
            <a:r>
              <a:rPr lang="en-US" sz="1800" dirty="0" smtClean="0"/>
              <a:t>. </a:t>
            </a:r>
            <a:r>
              <a:rPr lang="en-US" sz="1800" dirty="0" err="1" smtClean="0"/>
              <a:t>Hoàng</a:t>
            </a:r>
            <a:r>
              <a:rPr lang="en-US" sz="1800" dirty="0" smtClean="0"/>
              <a:t> </a:t>
            </a:r>
            <a:r>
              <a:rPr lang="en-US" sz="1800" dirty="0" err="1" smtClean="0"/>
              <a:t>Thị</a:t>
            </a:r>
            <a:r>
              <a:rPr lang="en-US" sz="1800" dirty="0" smtClean="0"/>
              <a:t> </a:t>
            </a:r>
            <a:r>
              <a:rPr lang="en-US" sz="1800" dirty="0" err="1" smtClean="0"/>
              <a:t>Ngọc</a:t>
            </a:r>
            <a:r>
              <a:rPr lang="en-US" sz="1800" dirty="0" smtClean="0"/>
              <a:t> </a:t>
            </a:r>
            <a:r>
              <a:rPr lang="en-US" sz="1800" dirty="0" err="1" smtClean="0"/>
              <a:t>Trang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12"/>
              </a:rPr>
              <a:t>tranghtn@</a:t>
            </a:r>
            <a:r>
              <a:rPr lang="en-US" sz="1800" dirty="0" smtClean="0">
                <a:hlinkClick r:id="rId12"/>
              </a:rPr>
              <a:t>vnu.edu.vn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r>
              <a:rPr lang="en-US" sz="1800" dirty="0" err="1" smtClean="0"/>
              <a:t>Ths</a:t>
            </a:r>
            <a:r>
              <a:rPr lang="en-US" sz="1800" dirty="0" smtClean="0"/>
              <a:t>. </a:t>
            </a:r>
            <a:r>
              <a:rPr lang="en-US" sz="1800" dirty="0" err="1" smtClean="0"/>
              <a:t>Lê</a:t>
            </a:r>
            <a:r>
              <a:rPr lang="en-US" sz="1800" dirty="0" smtClean="0"/>
              <a:t> Minh </a:t>
            </a:r>
            <a:r>
              <a:rPr lang="en-US" sz="1800" dirty="0" err="1" smtClean="0"/>
              <a:t>Khôi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13"/>
              </a:rPr>
              <a:t>khoiml@</a:t>
            </a:r>
            <a:r>
              <a:rPr lang="en-US" sz="1800" dirty="0" smtClean="0">
                <a:hlinkClick r:id="rId13"/>
              </a:rPr>
              <a:t>vnu.edu.vn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Danh sách cán bộ cơ hữu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42B2-990D-48DC-8FDE-8C477FD036FB}" type="datetime1">
              <a:rPr lang="en-US" smtClean="0"/>
              <a:t>9/14/16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0148" y="5562600"/>
            <a:ext cx="5775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: </a:t>
            </a:r>
            <a:r>
              <a:rPr lang="en-US" dirty="0" err="1" smtClean="0"/>
              <a:t>Phòng</a:t>
            </a:r>
            <a:r>
              <a:rPr lang="en-US" dirty="0" smtClean="0"/>
              <a:t> 315-E3,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Website: </a:t>
            </a:r>
            <a:r>
              <a:rPr lang="en-US" dirty="0" err="1" smtClean="0"/>
              <a:t>fit.uet.vnu.edu.vn</a:t>
            </a:r>
            <a:r>
              <a:rPr lang="en-US" dirty="0" smtClean="0"/>
              <a:t>/</a:t>
            </a:r>
            <a:r>
              <a:rPr lang="en-US" dirty="0" err="1" smtClean="0"/>
              <a:t>khmt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4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58674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GS. </a:t>
            </a:r>
            <a:r>
              <a:rPr lang="en-US" sz="2000" dirty="0" err="1" smtClean="0"/>
              <a:t>Hồ</a:t>
            </a:r>
            <a:r>
              <a:rPr lang="en-US" sz="2000" dirty="0" smtClean="0"/>
              <a:t> </a:t>
            </a:r>
            <a:r>
              <a:rPr lang="en-US" sz="2000" dirty="0" err="1" smtClean="0"/>
              <a:t>Tú</a:t>
            </a:r>
            <a:r>
              <a:rPr lang="en-US" sz="2000" dirty="0" smtClean="0"/>
              <a:t> </a:t>
            </a:r>
            <a:r>
              <a:rPr lang="en-US" sz="2000" dirty="0" err="1" smtClean="0"/>
              <a:t>Bảo</a:t>
            </a:r>
            <a:r>
              <a:rPr lang="en-US" sz="2000" dirty="0" smtClean="0"/>
              <a:t> (JAIST – </a:t>
            </a:r>
            <a:r>
              <a:rPr lang="en-US" sz="2000" dirty="0" err="1" smtClean="0"/>
              <a:t>Nhật</a:t>
            </a:r>
            <a:r>
              <a:rPr lang="en-US" sz="2000" dirty="0" smtClean="0"/>
              <a:t> </a:t>
            </a:r>
            <a:r>
              <a:rPr lang="en-US" sz="2000" dirty="0" err="1" smtClean="0"/>
              <a:t>Bản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PGS. </a:t>
            </a:r>
            <a:r>
              <a:rPr lang="en-US" sz="2000" dirty="0" err="1" smtClean="0"/>
              <a:t>Huỳnh</a:t>
            </a:r>
            <a:r>
              <a:rPr lang="en-US" sz="2000" dirty="0" smtClean="0"/>
              <a:t> </a:t>
            </a:r>
            <a:r>
              <a:rPr lang="en-US" sz="2000" dirty="0" err="1" smtClean="0"/>
              <a:t>Văn</a:t>
            </a:r>
            <a:r>
              <a:rPr lang="en-US" sz="2000" dirty="0" smtClean="0"/>
              <a:t> Nam (JAIST)</a:t>
            </a:r>
          </a:p>
          <a:p>
            <a:r>
              <a:rPr lang="en-US" sz="2000" dirty="0" smtClean="0"/>
              <a:t>PGS. </a:t>
            </a:r>
            <a:r>
              <a:rPr lang="en-US" sz="2000" dirty="0" err="1" smtClean="0"/>
              <a:t>Nguyễn</a:t>
            </a:r>
            <a:r>
              <a:rPr lang="en-US" sz="2000" dirty="0" smtClean="0"/>
              <a:t> </a:t>
            </a:r>
            <a:r>
              <a:rPr lang="en-US" sz="2000" dirty="0" err="1" smtClean="0"/>
              <a:t>Lê</a:t>
            </a:r>
            <a:r>
              <a:rPr lang="en-US" sz="2000" dirty="0" smtClean="0"/>
              <a:t> Minh (JAIST)</a:t>
            </a:r>
          </a:p>
          <a:p>
            <a:r>
              <a:rPr lang="en-US" sz="2000" dirty="0" smtClean="0"/>
              <a:t>TS. </a:t>
            </a:r>
            <a:r>
              <a:rPr lang="en-US" sz="2000" dirty="0" err="1" smtClean="0"/>
              <a:t>Nguyễn</a:t>
            </a:r>
            <a:r>
              <a:rPr lang="en-US" sz="2000" dirty="0" smtClean="0"/>
              <a:t> </a:t>
            </a:r>
            <a:r>
              <a:rPr lang="en-US" sz="2000" dirty="0" err="1" smtClean="0"/>
              <a:t>Việt</a:t>
            </a:r>
            <a:r>
              <a:rPr lang="en-US" sz="2000" dirty="0" smtClean="0"/>
              <a:t> </a:t>
            </a:r>
            <a:r>
              <a:rPr lang="en-US" sz="2000" dirty="0" err="1" smtClean="0"/>
              <a:t>Cường</a:t>
            </a:r>
            <a:r>
              <a:rPr lang="en-US" sz="2000" dirty="0" smtClean="0"/>
              <a:t> (JAIST)</a:t>
            </a:r>
          </a:p>
          <a:p>
            <a:r>
              <a:rPr lang="en-US" sz="2000" dirty="0" smtClean="0"/>
              <a:t>GS. </a:t>
            </a:r>
            <a:r>
              <a:rPr lang="en-US" sz="2000" dirty="0" err="1" smtClean="0"/>
              <a:t>Thái</a:t>
            </a:r>
            <a:r>
              <a:rPr lang="en-US" sz="2000" dirty="0" smtClean="0"/>
              <a:t> </a:t>
            </a:r>
            <a:r>
              <a:rPr lang="en-US" sz="2000" dirty="0" err="1" smtClean="0"/>
              <a:t>Trà</a:t>
            </a:r>
            <a:r>
              <a:rPr lang="en-US" sz="2000" dirty="0" smtClean="0"/>
              <a:t> My (ĐH </a:t>
            </a:r>
            <a:r>
              <a:rPr lang="en-US" sz="2000" dirty="0" err="1" smtClean="0"/>
              <a:t>Floria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PGS.TS. </a:t>
            </a:r>
            <a:r>
              <a:rPr lang="en-US" sz="2000" dirty="0" err="1" smtClean="0"/>
              <a:t>Nguyễn</a:t>
            </a:r>
            <a:r>
              <a:rPr lang="en-US" sz="2000" dirty="0" smtClean="0"/>
              <a:t> </a:t>
            </a:r>
            <a:r>
              <a:rPr lang="en-US" sz="2000" dirty="0" err="1" smtClean="0"/>
              <a:t>Xuân</a:t>
            </a:r>
            <a:r>
              <a:rPr lang="en-US" sz="2000" dirty="0" smtClean="0"/>
              <a:t> Long (ĐH Michigan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PGS.TS. </a:t>
            </a:r>
            <a:r>
              <a:rPr lang="en-US" sz="2000" dirty="0" err="1" smtClean="0"/>
              <a:t>Nguyễn</a:t>
            </a:r>
            <a:r>
              <a:rPr lang="en-US" sz="2000" dirty="0" smtClean="0"/>
              <a:t> </a:t>
            </a:r>
            <a:r>
              <a:rPr lang="en-US" sz="2000" dirty="0" err="1" smtClean="0"/>
              <a:t>Cảnh</a:t>
            </a:r>
            <a:r>
              <a:rPr lang="en-US" sz="2000" dirty="0" smtClean="0"/>
              <a:t> </a:t>
            </a:r>
            <a:r>
              <a:rPr lang="en-US" sz="2000" dirty="0" err="1" smtClean="0"/>
              <a:t>Hào</a:t>
            </a:r>
            <a:r>
              <a:rPr lang="en-US" sz="2000" dirty="0" smtClean="0"/>
              <a:t> (Kyoto University)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Cộng tác viên</a:t>
            </a:r>
            <a:endParaRPr lang="en-US"/>
          </a:p>
        </p:txBody>
      </p:sp>
      <p:pic>
        <p:nvPicPr>
          <p:cNvPr id="4" name="Picture 3" descr="htb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89158" y="1600200"/>
            <a:ext cx="797442" cy="914400"/>
          </a:xfrm>
          <a:prstGeom prst="rect">
            <a:avLst/>
          </a:prstGeom>
        </p:spPr>
      </p:pic>
      <p:pic>
        <p:nvPicPr>
          <p:cNvPr id="5" name="Picture 4" descr="http://www.cise.ufl.edu/research/OptimaNetSci/images/tha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607288"/>
            <a:ext cx="762000" cy="922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jaist.ac.jp/profiles/pict/00370.p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158" y="2819400"/>
            <a:ext cx="792480" cy="10045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97400" y="426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062980"/>
              </p:ext>
            </p:extLst>
          </p:nvPr>
        </p:nvGraphicFramePr>
        <p:xfrm>
          <a:off x="6197400" y="4267200"/>
          <a:ext cx="884238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Bitmap Image" r:id="rId6" imgW="1371719" imgH="1371719" progId="Paint.Picture">
                  <p:embed/>
                </p:oleObj>
              </mc:Choice>
              <mc:Fallback>
                <p:oleObj name="Bitmap Image" r:id="rId6" imgW="1371719" imgH="1371719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400" y="4267200"/>
                        <a:ext cx="884238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861" y="2675523"/>
            <a:ext cx="911466" cy="1148447"/>
          </a:xfrm>
          <a:prstGeom prst="rect">
            <a:avLst/>
          </a:prstGeom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FA7-18A4-4BE4-A047-BEF93B78A11B}" type="datetime1">
              <a:rPr lang="en-US" smtClean="0"/>
              <a:t>9/14/16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8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900" dirty="0" err="1" smtClean="0"/>
              <a:t>Các</a:t>
            </a:r>
            <a:r>
              <a:rPr lang="en-US" sz="2900" dirty="0" smtClean="0"/>
              <a:t> </a:t>
            </a:r>
            <a:r>
              <a:rPr lang="en-US" sz="2900" dirty="0" err="1" smtClean="0"/>
              <a:t>môn</a:t>
            </a:r>
            <a:r>
              <a:rPr lang="en-US" sz="2900" dirty="0" smtClean="0"/>
              <a:t> </a:t>
            </a:r>
            <a:r>
              <a:rPr lang="en-US" sz="2900" dirty="0" err="1" smtClean="0"/>
              <a:t>học</a:t>
            </a:r>
            <a:r>
              <a:rPr lang="en-US" sz="2900" dirty="0" smtClean="0"/>
              <a:t> </a:t>
            </a:r>
            <a:r>
              <a:rPr lang="en-US" sz="2900" dirty="0" err="1" smtClean="0"/>
              <a:t>cơ</a:t>
            </a:r>
            <a:r>
              <a:rPr lang="en-US" sz="2900" dirty="0" smtClean="0"/>
              <a:t> </a:t>
            </a:r>
            <a:r>
              <a:rPr lang="en-US" sz="2900" dirty="0" err="1" smtClean="0"/>
              <a:t>sở</a:t>
            </a:r>
            <a:r>
              <a:rPr lang="en-US" sz="2900" dirty="0" smtClean="0"/>
              <a:t> </a:t>
            </a:r>
            <a:r>
              <a:rPr lang="en-US" sz="2900" dirty="0" err="1" smtClean="0"/>
              <a:t>của</a:t>
            </a:r>
            <a:r>
              <a:rPr lang="en-US" sz="2900" dirty="0" smtClean="0"/>
              <a:t> CNTT</a:t>
            </a:r>
          </a:p>
          <a:p>
            <a:pPr>
              <a:lnSpc>
                <a:spcPct val="150000"/>
              </a:lnSpc>
            </a:pPr>
            <a:r>
              <a:rPr lang="en-US" sz="2900" dirty="0" err="1" smtClean="0"/>
              <a:t>Định</a:t>
            </a:r>
            <a:r>
              <a:rPr lang="en-US" sz="2900" dirty="0" smtClean="0"/>
              <a:t> </a:t>
            </a:r>
            <a:r>
              <a:rPr lang="en-US" sz="2900" dirty="0" err="1" smtClean="0"/>
              <a:t>hướng</a:t>
            </a:r>
            <a:r>
              <a:rPr lang="en-US" sz="2900" dirty="0" smtClean="0"/>
              <a:t> </a:t>
            </a:r>
            <a:r>
              <a:rPr lang="en-US" sz="2900" dirty="0" err="1" smtClean="0"/>
              <a:t>chuyên</a:t>
            </a:r>
            <a:r>
              <a:rPr lang="en-US" sz="2900" dirty="0" smtClean="0"/>
              <a:t> </a:t>
            </a:r>
            <a:r>
              <a:rPr lang="en-US" sz="2900" dirty="0" err="1" smtClean="0"/>
              <a:t>ngành</a:t>
            </a:r>
            <a:endParaRPr lang="en-US" sz="2900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0070C0"/>
                </a:solidFill>
              </a:rPr>
              <a:t>Các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hệ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thông</a:t>
            </a:r>
            <a:r>
              <a:rPr lang="en-US" dirty="0" smtClean="0">
                <a:solidFill>
                  <a:srgbClr val="0070C0"/>
                </a:solidFill>
              </a:rPr>
              <a:t> minh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>
                <a:solidFill>
                  <a:srgbClr val="0070C0"/>
                </a:solidFill>
              </a:rPr>
              <a:t>Tương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tác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người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máy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/>
              <a:t>Xây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,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endParaRPr lang="en-US" dirty="0"/>
          </a:p>
        </p:txBody>
      </p:sp>
      <p:pic>
        <p:nvPicPr>
          <p:cNvPr id="4" name="Picture 3" descr="banner_left_300x1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6662" y="1676400"/>
            <a:ext cx="2051538" cy="1066800"/>
          </a:xfrm>
          <a:prstGeom prst="rect">
            <a:avLst/>
          </a:prstGeom>
        </p:spPr>
      </p:pic>
      <p:pic>
        <p:nvPicPr>
          <p:cNvPr id="5" name="Picture 4" descr="head_au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2971800"/>
            <a:ext cx="2169888" cy="990601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FF07-EBF8-42E9-B7E3-123A00AADE32}" type="datetime1">
              <a:rPr lang="en-US" smtClean="0"/>
              <a:t>9/14/16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Học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ứng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3046"/>
            <a:ext cx="8212003" cy="372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802C-DBA5-4D4D-8F2A-DD37B867FF28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Học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ứng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Mô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Mạng</a:t>
            </a:r>
            <a:r>
              <a:rPr lang="en-US" dirty="0" smtClean="0"/>
              <a:t> </a:t>
            </a:r>
            <a:r>
              <a:rPr lang="en-US" dirty="0" err="1" smtClean="0"/>
              <a:t>nơ-ron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B62E6-96AF-4B6C-90FD-53A217F60D23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Học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ứng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7543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thuyết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0">
              <a:lnSpc>
                <a:spcPct val="150000"/>
              </a:lnSpc>
              <a:defRPr/>
            </a:pP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endParaRPr lang="en-US" dirty="0" smtClean="0"/>
          </a:p>
          <a:p>
            <a:pPr lvl="1">
              <a:lnSpc>
                <a:spcPct val="150000"/>
              </a:lnSpc>
              <a:defRPr/>
            </a:pP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lồi</a:t>
            </a:r>
            <a:endParaRPr lang="en-US" dirty="0" smtClean="0"/>
          </a:p>
          <a:p>
            <a:pPr lvl="1">
              <a:lnSpc>
                <a:spcPct val="150000"/>
              </a:lnSpc>
              <a:defRPr/>
            </a:pP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 smtClean="0"/>
          </a:p>
          <a:p>
            <a:pPr lvl="1">
              <a:lnSpc>
                <a:spcPct val="150000"/>
              </a:lnSpc>
              <a:defRPr/>
            </a:pP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tuyến</a:t>
            </a:r>
            <a:endParaRPr lang="en-US" dirty="0" smtClean="0"/>
          </a:p>
          <a:p>
            <a:pPr lvl="1">
              <a:lnSpc>
                <a:spcPct val="150000"/>
              </a:lnSpc>
              <a:defRPr/>
            </a:pPr>
            <a:r>
              <a:rPr lang="en-US" dirty="0" err="1" smtClean="0"/>
              <a:t>Suy</a:t>
            </a:r>
            <a:r>
              <a:rPr lang="en-US" dirty="0" smtClean="0"/>
              <a:t> </a:t>
            </a:r>
            <a:r>
              <a:rPr lang="en-US" dirty="0" err="1" smtClean="0"/>
              <a:t>diễn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endParaRPr lang="en-US" dirty="0" smtClean="0"/>
          </a:p>
          <a:p>
            <a:pPr lvl="1">
              <a:lnSpc>
                <a:spcPct val="150000"/>
              </a:lnSpc>
              <a:defRPr/>
            </a:pP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C560-4213-41C8-A337-BB0FD5F1E55E}" type="datetime1">
              <a:rPr lang="en-US" smtClean="0"/>
              <a:t>9/14/16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822</TotalTime>
  <Words>1077</Words>
  <Application>Microsoft Macintosh PowerPoint</Application>
  <PresentationFormat>On-screen Show (4:3)</PresentationFormat>
  <Paragraphs>161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Concourse</vt:lpstr>
      <vt:lpstr>Bitmap Image</vt:lpstr>
      <vt:lpstr>Bộ môn Khoa học máy tính</vt:lpstr>
      <vt:lpstr>Nội dung</vt:lpstr>
      <vt:lpstr>Đội ngũ cán bộ</vt:lpstr>
      <vt:lpstr>Danh sách cán bộ cơ hữu</vt:lpstr>
      <vt:lpstr>Cộng tác viên</vt:lpstr>
      <vt:lpstr>Hoạt động đào tạo</vt:lpstr>
      <vt:lpstr>Hướng nghiên cứu Học máy thống kê và ứng dụng</vt:lpstr>
      <vt:lpstr>Hướng nghiên cứu Học máy thống kê và ứng dụng</vt:lpstr>
      <vt:lpstr>Hướng nghiên cứu Học máy thống kê và ứng dụng</vt:lpstr>
      <vt:lpstr>Hướng nghiên cứu Học máy thống kê và ứng dụng</vt:lpstr>
      <vt:lpstr>Hướng nghiên cứu Xử lý ngôn ngữ tự nhiên</vt:lpstr>
      <vt:lpstr>Hướng nghiên cứu Xử lý ngôn ngữ tự nhiên</vt:lpstr>
      <vt:lpstr>Hướng nghiên cứu Xử lý ngôn ngữ tự nhiên</vt:lpstr>
      <vt:lpstr>Đề tài tiêu biểu</vt:lpstr>
      <vt:lpstr>Sách, giáo trình</vt:lpstr>
      <vt:lpstr>Bài báo tiêu biểu</vt:lpstr>
      <vt:lpstr>Bài báo tiêu biểu</vt:lpstr>
      <vt:lpstr>Bài báo tiêu biểu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Bộ môn Khoa học máy tính</dc:title>
  <dc:creator>john</dc:creator>
  <cp:lastModifiedBy>Bui Thang</cp:lastModifiedBy>
  <cp:revision>112</cp:revision>
  <dcterms:created xsi:type="dcterms:W3CDTF">2015-09-01T04:12:26Z</dcterms:created>
  <dcterms:modified xsi:type="dcterms:W3CDTF">2016-09-14T11:45:14Z</dcterms:modified>
</cp:coreProperties>
</file>