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7" r:id="rId3"/>
    <p:sldId id="314" r:id="rId4"/>
    <p:sldId id="325" r:id="rId5"/>
    <p:sldId id="336" r:id="rId6"/>
    <p:sldId id="319" r:id="rId7"/>
    <p:sldId id="337" r:id="rId8"/>
    <p:sldId id="302" r:id="rId9"/>
    <p:sldId id="316" r:id="rId10"/>
    <p:sldId id="303" r:id="rId11"/>
    <p:sldId id="315" r:id="rId12"/>
  </p:sldIdLst>
  <p:sldSz cx="9144000" cy="64008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000099"/>
    <a:srgbClr val="585600"/>
    <a:srgbClr val="669900"/>
    <a:srgbClr val="663300"/>
    <a:srgbClr val="FF9900"/>
    <a:srgbClr val="006600"/>
    <a:srgbClr val="0033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9" d="100"/>
          <a:sy n="89" d="100"/>
        </p:scale>
        <p:origin x="2244" y="798"/>
      </p:cViewPr>
      <p:guideLst>
        <p:guide orient="horz" pos="20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0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C1EDD-37FF-47B0-A9B9-6E7B0524D603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30818-5B33-478C-9903-74F1F1289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62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85850" y="720725"/>
            <a:ext cx="51435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F3E0C40-0E53-42F8-94E7-EF05D78F71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60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504DE-6D01-4C51-9B4E-A91F9F159BDD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12060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Thank you for your attention!</a:t>
            </a:r>
          </a:p>
          <a:p>
            <a:r>
              <a:rPr lang="en-US" smtClean="0"/>
              <a:t>Camsamita</a:t>
            </a:r>
          </a:p>
        </p:txBody>
      </p:sp>
      <p:sp>
        <p:nvSpPr>
          <p:cNvPr id="4608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Preliminary Defense</a:t>
            </a:r>
          </a:p>
        </p:txBody>
      </p:sp>
      <p:sp>
        <p:nvSpPr>
          <p:cNvPr id="4608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3A7804B-CFD9-4B0A-B618-619A2B2556CC}" type="datetime1">
              <a:rPr lang="en-US" smtClean="0">
                <a:latin typeface="Arial" charset="0"/>
              </a:rPr>
              <a:pPr/>
              <a:t>11-Oct-18</a:t>
            </a:fld>
            <a:endParaRPr lang="en-US" smtClean="0">
              <a:latin typeface="Arial" charset="0"/>
            </a:endParaRPr>
          </a:p>
        </p:txBody>
      </p:sp>
      <p:sp>
        <p:nvSpPr>
          <p:cNvPr id="4608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NGUYEN Viet Cuong - NLP Lab</a:t>
            </a: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7A1CA5-A2FD-4E14-BF14-0DAFB3B8114F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74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 rot="5400000">
            <a:off x="4734719" y="-1073944"/>
            <a:ext cx="134938" cy="8226425"/>
          </a:xfrm>
          <a:prstGeom prst="can">
            <a:avLst>
              <a:gd name="adj" fmla="val 100761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38200" y="914400"/>
            <a:ext cx="79914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4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Bộ</a:t>
            </a:r>
            <a:r>
              <a:rPr lang="en-US" sz="4000" b="1" baseline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môn Hệ thống thông tin (</a:t>
            </a:r>
            <a:r>
              <a:rPr lang="en-US" sz="4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Department </a:t>
            </a:r>
            <a:r>
              <a:rPr lang="en-US"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of				     </a:t>
            </a:r>
            <a:br>
              <a:rPr lang="en-US"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US"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Information </a:t>
            </a:r>
            <a:r>
              <a:rPr lang="en-US" sz="4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Systems) </a:t>
            </a:r>
            <a:endParaRPr lang="en-US" sz="4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429000"/>
            <a:ext cx="6400800" cy="1406525"/>
          </a:xfrm>
        </p:spPr>
        <p:txBody>
          <a:bodyPr/>
          <a:lstStyle>
            <a:lvl1pPr marL="0" indent="0" algn="ctr">
              <a:buFontTx/>
              <a:buNone/>
              <a:defRPr sz="2400" b="0">
                <a:solidFill>
                  <a:srgbClr val="008000"/>
                </a:solidFill>
                <a:latin typeface="Tahoma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6200" y="5943600"/>
            <a:ext cx="2133600" cy="330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rgbClr val="000099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5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0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3225" y="180975"/>
            <a:ext cx="2190750" cy="5838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0975" y="180975"/>
            <a:ext cx="6419850" cy="5838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80975" y="180975"/>
            <a:ext cx="8763000" cy="5838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9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763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113213"/>
            <a:ext cx="7772400" cy="12715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13038"/>
            <a:ext cx="7772400" cy="1400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141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3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588"/>
            <a:ext cx="82296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3513"/>
            <a:ext cx="4040188" cy="596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30413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33513"/>
            <a:ext cx="4041775" cy="596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30413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3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0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251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588"/>
            <a:ext cx="3008313" cy="10842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55588"/>
            <a:ext cx="5111750" cy="54625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9850"/>
            <a:ext cx="3008313" cy="43783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232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79925"/>
            <a:ext cx="5486400" cy="530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71500"/>
            <a:ext cx="5486400" cy="38401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0150"/>
            <a:ext cx="5486400" cy="750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778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90600"/>
            <a:ext cx="8686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730250"/>
            <a:ext cx="6399213" cy="52388"/>
          </a:xfrm>
          <a:prstGeom prst="rect">
            <a:avLst/>
          </a:prstGeom>
          <a:solidFill>
            <a:srgbClr val="585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402388" y="730250"/>
            <a:ext cx="2741612" cy="52388"/>
          </a:xfrm>
          <a:prstGeom prst="rect">
            <a:avLst/>
          </a:prstGeom>
          <a:gradFill rotWithShape="1">
            <a:gsLst>
              <a:gs pos="0">
                <a:srgbClr val="4644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80975" y="180975"/>
            <a:ext cx="8763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165850"/>
            <a:ext cx="9144000" cy="23495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76200" y="6210300"/>
            <a:ext cx="66563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0" rIns="1800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smtClean="0">
                <a:solidFill>
                  <a:schemeClr val="bg1"/>
                </a:solidFill>
                <a:latin typeface="Verdana" pitchFamily="34" charset="0"/>
              </a:rPr>
              <a:t>Bộ</a:t>
            </a:r>
            <a:r>
              <a:rPr lang="en-US" sz="1000" baseline="0" smtClean="0">
                <a:solidFill>
                  <a:schemeClr val="bg1"/>
                </a:solidFill>
                <a:latin typeface="Verdana" pitchFamily="34" charset="0"/>
              </a:rPr>
              <a:t> môn Hệ thống thông tin - </a:t>
            </a:r>
            <a:r>
              <a:rPr lang="en-US" sz="1000" smtClean="0">
                <a:solidFill>
                  <a:schemeClr val="bg1"/>
                </a:solidFill>
                <a:latin typeface="Verdana" pitchFamily="34" charset="0"/>
              </a:rPr>
              <a:t>Department of Information Systems</a:t>
            </a:r>
          </a:p>
        </p:txBody>
      </p: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8763000" y="6169025"/>
            <a:ext cx="252413" cy="236538"/>
            <a:chOff x="2200" y="1570"/>
            <a:chExt cx="1496" cy="1496"/>
          </a:xfrm>
        </p:grpSpPr>
        <p:sp>
          <p:nvSpPr>
            <p:cNvPr id="1037" name="Oval 12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adFill rotWithShape="1">
              <a:gsLst>
                <a:gs pos="0">
                  <a:srgbClr val="AFBE3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adFill rotWithShape="1">
              <a:gsLst>
                <a:gs pos="0">
                  <a:srgbClr val="AFBE3C"/>
                </a:gs>
                <a:gs pos="100000">
                  <a:srgbClr val="CAD47D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gray">
            <a:xfrm>
              <a:off x="2298" y="1668"/>
              <a:ext cx="1300" cy="1300"/>
            </a:xfrm>
            <a:prstGeom prst="ellipse">
              <a:avLst/>
            </a:prstGeom>
            <a:gradFill rotWithShape="1">
              <a:gsLst>
                <a:gs pos="0">
                  <a:srgbClr val="AFBE3C"/>
                </a:gs>
                <a:gs pos="100000">
                  <a:srgbClr val="5F672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gray">
            <a:xfrm>
              <a:off x="2298" y="1668"/>
              <a:ext cx="1300" cy="1300"/>
            </a:xfrm>
            <a:prstGeom prst="ellipse">
              <a:avLst/>
            </a:prstGeom>
            <a:gradFill rotWithShape="1">
              <a:gsLst>
                <a:gs pos="0">
                  <a:srgbClr val="AFBE3C"/>
                </a:gs>
                <a:gs pos="100000">
                  <a:srgbClr val="555C1D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gray">
            <a:xfrm>
              <a:off x="2363" y="1733"/>
              <a:ext cx="1170" cy="1170"/>
            </a:xfrm>
            <a:prstGeom prst="ellipse">
              <a:avLst/>
            </a:prstGeom>
            <a:gradFill rotWithShape="1">
              <a:gsLst>
                <a:gs pos="0">
                  <a:srgbClr val="AFBE3C"/>
                </a:gs>
                <a:gs pos="100000">
                  <a:srgbClr val="51581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1036" name="Text Box 17"/>
          <p:cNvSpPr txBox="1">
            <a:spLocks noChangeArrowheads="1"/>
          </p:cNvSpPr>
          <p:nvPr/>
        </p:nvSpPr>
        <p:spPr bwMode="auto">
          <a:xfrm>
            <a:off x="8658225" y="6189663"/>
            <a:ext cx="457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E9396768-8FB6-43BC-AAA0-622F712E9B77}" type="slidenum">
              <a:rPr lang="fr-FR" sz="1400" b="1">
                <a:solidFill>
                  <a:srgbClr val="FFFFFF"/>
                </a:solidFill>
                <a:latin typeface="Bernard MT Condensed" panose="02050806060905020404" pitchFamily="18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endParaRPr lang="en-US" sz="1400" b="1">
              <a:solidFill>
                <a:srgbClr val="FFFFFF"/>
              </a:solidFill>
              <a:latin typeface="Bernard MT Condensed" panose="020508060609050204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66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6633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3333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uet.vnu.edu.vn/htt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hovancanh@gmail.com" TargetMode="External"/><Relationship Id="rId3" Type="http://schemas.openxmlformats.org/officeDocument/2006/relationships/hyperlink" Target="mailto:vdthi@ioit.ac.vn" TargetMode="External"/><Relationship Id="rId7" Type="http://schemas.openxmlformats.org/officeDocument/2006/relationships/hyperlink" Target="mailto:dntoan@ioit.ac.vn" TargetMode="External"/><Relationship Id="rId12" Type="http://schemas.openxmlformats.org/officeDocument/2006/relationships/hyperlink" Target="http://vnlp.net/blog/" TargetMode="External"/><Relationship Id="rId2" Type="http://schemas.openxmlformats.org/officeDocument/2006/relationships/hyperlink" Target="mailto:hieuthanhdv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uandt@vnu.edu.vn" TargetMode="External"/><Relationship Id="rId11" Type="http://schemas.openxmlformats.org/officeDocument/2006/relationships/hyperlink" Target="http://uet.vnu.edu.vn/httt/" TargetMode="External"/><Relationship Id="rId5" Type="http://schemas.openxmlformats.org/officeDocument/2006/relationships/hyperlink" Target="mailto:ducdv@ioit.ac.vn" TargetMode="External"/><Relationship Id="rId10" Type="http://schemas.openxmlformats.org/officeDocument/2006/relationships/hyperlink" Target="mailto:huonghv@bis.gov.vn" TargetMode="External"/><Relationship Id="rId4" Type="http://schemas.openxmlformats.org/officeDocument/2006/relationships/hyperlink" Target="mailto:phamvanat83@vnn.vn" TargetMode="External"/><Relationship Id="rId9" Type="http://schemas.openxmlformats.org/officeDocument/2006/relationships/hyperlink" Target="mailto:onpv@chinhphu.vn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hieutt@vnu.edu.vn" TargetMode="External"/><Relationship Id="rId3" Type="http://schemas.openxmlformats.org/officeDocument/2006/relationships/hyperlink" Target="mailto:nhchau@gmail.com" TargetMode="External"/><Relationship Id="rId7" Type="http://schemas.openxmlformats.org/officeDocument/2006/relationships/hyperlink" Target="mailto:pxhieu@gmail.com" TargetMode="External"/><Relationship Id="rId2" Type="http://schemas.openxmlformats.org/officeDocument/2006/relationships/hyperlink" Target="mailto:thuyhq@vnu.edu.v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tthanh@vnu.edu.vn" TargetMode="External"/><Relationship Id="rId5" Type="http://schemas.openxmlformats.org/officeDocument/2006/relationships/hyperlink" Target="mailto:hoa.nguyen@vnu.edu.vn" TargetMode="External"/><Relationship Id="rId10" Type="http://schemas.openxmlformats.org/officeDocument/2006/relationships/hyperlink" Target="mailto:hauntt83@gmail.com" TargetMode="External"/><Relationship Id="rId4" Type="http://schemas.openxmlformats.org/officeDocument/2006/relationships/hyperlink" Target="mailto:namnh@vnu.edu.vn" TargetMode="External"/><Relationship Id="rId9" Type="http://schemas.openxmlformats.org/officeDocument/2006/relationships/hyperlink" Target="mailto:mr.bqhung@gmail.co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anhdp@vnu.edu.vn" TargetMode="External"/><Relationship Id="rId2" Type="http://schemas.openxmlformats.org/officeDocument/2006/relationships/hyperlink" Target="mailto:duyvb@vnu.edu.v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angph@vnu.edu.vn" TargetMode="External"/><Relationship Id="rId4" Type="http://schemas.openxmlformats.org/officeDocument/2006/relationships/hyperlink" Target="mailto:lhquynh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29D86D-E90E-4E79-804F-D1F99AC0C190}" type="datetime1">
              <a:rPr lang="en-US" smtClean="0">
                <a:solidFill>
                  <a:srgbClr val="000099"/>
                </a:solidFill>
                <a:latin typeface="Garamond" panose="02020404030301010803" pitchFamily="18" charset="0"/>
              </a:rPr>
              <a:pPr eaLnBrk="1" hangingPunct="1"/>
              <a:t>11-Oct-18</a:t>
            </a:fld>
            <a:endParaRPr lang="en-US" smtClean="0">
              <a:solidFill>
                <a:srgbClr val="000099"/>
              </a:solidFill>
              <a:latin typeface="Garamond" panose="02020404030301010803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3827462"/>
            <a:ext cx="8458200" cy="609600"/>
          </a:xfrm>
        </p:spPr>
        <p:txBody>
          <a:bodyPr/>
          <a:lstStyle/>
          <a:p>
            <a:pPr algn="r" eaLnBrk="1" hangingPunct="1"/>
            <a:r>
              <a:rPr lang="en-US" sz="2400" b="0" smtClean="0">
                <a:effectLst/>
              </a:rPr>
              <a:t>Trường Đại học Công nghệ, Đại học Quốc gia Hà Nội</a:t>
            </a:r>
            <a:br>
              <a:rPr lang="en-US" sz="2400" b="0" smtClean="0">
                <a:effectLst/>
              </a:rPr>
            </a:br>
            <a:r>
              <a:rPr lang="en-US" sz="2400" b="0" smtClean="0">
                <a:effectLst/>
              </a:rPr>
              <a:t>VNU-University of Engineering &amp; Technology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89747" y="4702175"/>
            <a:ext cx="6400800" cy="555625"/>
          </a:xfrm>
        </p:spPr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http://uet.vnu.edu.vn/httt/</a:t>
            </a:r>
            <a:endParaRPr lang="en-US" smtClean="0"/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0"/>
            <a:ext cx="1371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pitchFamily="34" charset="0"/>
              </a:rPr>
              <a:t>Thông tin giảng viên kiêm nhiệm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8992969"/>
              </p:ext>
            </p:extLst>
          </p:nvPr>
        </p:nvGraphicFramePr>
        <p:xfrm>
          <a:off x="152401" y="985520"/>
          <a:ext cx="8915399" cy="4414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7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5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Research 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Contact Info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Ass.Prof</a:t>
                      </a:r>
                      <a:r>
                        <a:rPr lang="en-US" sz="1600" dirty="0" smtClean="0"/>
                        <a:t>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Đỗ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Văn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Thành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</a:t>
                      </a:r>
                      <a:r>
                        <a:rPr lang="en-US" sz="1600" baseline="0" dirty="0" smtClean="0"/>
                        <a:t> Mining/DSS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hlinkClick r:id="rId2"/>
                        </a:rPr>
                        <a:t>hieuthanhdv@gmail.com</a:t>
                      </a:r>
                      <a:r>
                        <a:rPr lang="en-US" sz="1600" smtClean="0"/>
                        <a:t> 0915463323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Prof.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Vũ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Đức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Thi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Database/Data</a:t>
                      </a:r>
                      <a:r>
                        <a:rPr lang="en-US" sz="1600" baseline="0" dirty="0" smtClean="0"/>
                        <a:t> Mining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3"/>
                        </a:rPr>
                        <a:t>vdthi@ioit.ac.vn</a:t>
                      </a:r>
                      <a:r>
                        <a:rPr lang="en-US" sz="1600" dirty="0" smtClean="0"/>
                        <a:t>  0903.221.304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Ass.Prof</a:t>
                      </a:r>
                      <a:r>
                        <a:rPr lang="en-US" sz="1600" dirty="0" smtClean="0"/>
                        <a:t>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Phạm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Văn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Ất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Security/Cryptography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4"/>
                        </a:rPr>
                        <a:t>phamvanat83@vnn.vn</a:t>
                      </a:r>
                      <a:r>
                        <a:rPr lang="en-US" sz="1600" dirty="0" smtClean="0"/>
                        <a:t> 0904.111.479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Ass.Prof</a:t>
                      </a:r>
                      <a:r>
                        <a:rPr lang="en-US" sz="1600" dirty="0" smtClean="0"/>
                        <a:t>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Đặng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Văn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Đức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Database/GIS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ducdv@ioit.ac.vn</a:t>
                      </a:r>
                      <a:r>
                        <a:rPr lang="en-US" sz="1600" dirty="0" smtClean="0"/>
                        <a:t> 0912223163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Ass.Prof</a:t>
                      </a:r>
                      <a:r>
                        <a:rPr lang="en-US" sz="1600" dirty="0" smtClean="0"/>
                        <a:t>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Đỗ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Trung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Tuấn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</a:t>
                      </a:r>
                      <a:r>
                        <a:rPr lang="en-US" sz="1600" baseline="0" dirty="0" smtClean="0"/>
                        <a:t>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tuandt@vnu.edu.vn</a:t>
                      </a:r>
                      <a:r>
                        <a:rPr lang="en-US" sz="1600" dirty="0" smtClean="0"/>
                        <a:t> 0904218247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Ass.Prof</a:t>
                      </a:r>
                      <a:r>
                        <a:rPr lang="en-US" sz="1600" dirty="0" smtClean="0"/>
                        <a:t>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Đỗ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Năng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Toàn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Image</a:t>
                      </a:r>
                      <a:r>
                        <a:rPr lang="en-US" sz="1600" baseline="0" dirty="0" smtClean="0"/>
                        <a:t> Processing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dntoan@ioit.ac.vn</a:t>
                      </a:r>
                      <a:r>
                        <a:rPr lang="en-US" sz="1600" dirty="0" smtClean="0"/>
                        <a:t> 0913.583.240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 </a:t>
                      </a:r>
                      <a:r>
                        <a:rPr lang="en-US" sz="1600" dirty="0" err="1" smtClean="0"/>
                        <a:t>Hồ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Văn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Canh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Security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hovancanh@gmail.com</a:t>
                      </a:r>
                      <a:r>
                        <a:rPr lang="en-US" sz="1600" dirty="0" smtClean="0"/>
                        <a:t> 0983.035.862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 </a:t>
                      </a:r>
                      <a:r>
                        <a:rPr lang="en-US" sz="1600" dirty="0" err="1" smtClean="0"/>
                        <a:t>Phùng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Văn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Ổn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Database/IS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mtClean="0">
                          <a:hlinkClick r:id="rId9"/>
                        </a:rPr>
                        <a:t>onpv@chinhphu.vn</a:t>
                      </a:r>
                      <a:r>
                        <a:rPr lang="en-US" sz="1600" b="1" smtClean="0"/>
                        <a:t> </a:t>
                      </a:r>
                      <a:r>
                        <a:rPr lang="en-US" sz="1600" smtClean="0"/>
                        <a:t>0913243623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 </a:t>
                      </a:r>
                      <a:r>
                        <a:rPr lang="en-US" sz="1600" dirty="0" err="1" smtClean="0"/>
                        <a:t>Hồ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Văn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Hương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0"/>
                        </a:rPr>
                        <a:t>huonghv@bis.gov.vn</a:t>
                      </a:r>
                      <a:r>
                        <a:rPr lang="en-US" sz="1600" dirty="0" smtClean="0"/>
                        <a:t> 0903234845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Dr.</a:t>
                      </a:r>
                      <a:r>
                        <a:rPr lang="en-US" sz="1600" baseline="0" smtClean="0"/>
                        <a:t> Phạm Thị Ngân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Mining/NLP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nganpt.hvcs@gmail.com 09.79789889 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579751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r>
                        <a:rPr lang="en-US" sz="1600" smtClean="0"/>
                        <a:t>… và</a:t>
                      </a:r>
                      <a:r>
                        <a:rPr lang="en-US" sz="1600" baseline="0" smtClean="0"/>
                        <a:t> trên 10 NCS TS.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09800" y="53340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info: </a:t>
            </a:r>
            <a:r>
              <a:rPr lang="en-US" dirty="0" smtClean="0">
                <a:hlinkClick r:id="rId11"/>
              </a:rPr>
              <a:t>http://uet.vnu.edu.vn/httt/</a:t>
            </a:r>
            <a:r>
              <a:rPr lang="en-US" dirty="0" smtClean="0"/>
              <a:t> </a:t>
            </a:r>
          </a:p>
          <a:p>
            <a:r>
              <a:rPr lang="en-US" dirty="0"/>
              <a:t> 	   </a:t>
            </a:r>
            <a:r>
              <a:rPr lang="en-US" dirty="0">
                <a:cs typeface="Arial" pitchFamily="34" charset="0"/>
                <a:hlinkClick r:id="rId12"/>
              </a:rPr>
              <a:t>http://vnlp.net/blog</a:t>
            </a:r>
            <a:r>
              <a:rPr lang="en-US" dirty="0" smtClean="0">
                <a:cs typeface="Arial" pitchFamily="34" charset="0"/>
                <a:hlinkClick r:id="rId12"/>
              </a:rPr>
              <a:t>/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50434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497840"/>
            <a:ext cx="8229600" cy="5458460"/>
          </a:xfrm>
        </p:spPr>
        <p:txBody>
          <a:bodyPr/>
          <a:lstStyle/>
          <a:p>
            <a:pPr algn="ctr"/>
            <a:r>
              <a:rPr lang="en-US" sz="4000" dirty="0" err="1" smtClean="0">
                <a:latin typeface="Arial" charset="0"/>
                <a:cs typeface="Arial" charset="0"/>
              </a:rPr>
              <a:t>Cám</a:t>
            </a:r>
            <a:r>
              <a:rPr lang="en-US" sz="4000" dirty="0" smtClean="0"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latin typeface="Arial" charset="0"/>
                <a:cs typeface="Arial" charset="0"/>
              </a:rPr>
              <a:t>ơn</a:t>
            </a:r>
            <a:r>
              <a:rPr lang="en-US" sz="4000" dirty="0" smtClean="0">
                <a:latin typeface="Arial" charset="0"/>
                <a:cs typeface="Arial" charset="0"/>
              </a:rPr>
              <a:t> !</a:t>
            </a:r>
            <a:br>
              <a:rPr lang="en-US" sz="4000" dirty="0" smtClean="0">
                <a:latin typeface="Arial" charset="0"/>
                <a:cs typeface="Arial" charset="0"/>
              </a:rPr>
            </a:br>
            <a:r>
              <a:rPr lang="zh-TW" sz="4000" dirty="0" smtClean="0">
                <a:ea typeface="PMingLiU" pitchFamily="18" charset="-120"/>
              </a:rPr>
              <a:t>謝謝</a:t>
            </a:r>
            <a:r>
              <a:rPr lang="en-US" altLang="zh-TW" sz="4000" dirty="0" smtClean="0">
                <a:ea typeface="PMingLiU" pitchFamily="18" charset="-120"/>
              </a:rPr>
              <a:t> !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ja-JP" altLang="en-US" sz="4000" smtClean="0">
                <a:ea typeface="ＭＳ Ｐゴシック" pitchFamily="34" charset="-128"/>
              </a:rPr>
              <a:t>ありがとう！</a:t>
            </a:r>
            <a:r>
              <a:rPr lang="en-US" altLang="ja-JP" sz="4000" dirty="0" smtClean="0">
                <a:ea typeface="ＭＳ Ｐゴシック" pitchFamily="34" charset="-128"/>
              </a:rPr>
              <a:t/>
            </a:r>
            <a:br>
              <a:rPr lang="en-US" altLang="ja-JP" sz="4000" dirty="0" smtClean="0">
                <a:ea typeface="ＭＳ Ｐゴシック" pitchFamily="34" charset="-128"/>
              </a:rPr>
            </a:br>
            <a:r>
              <a:rPr lang="en-US" sz="4000" dirty="0" smtClean="0">
                <a:latin typeface="Arial" charset="0"/>
                <a:cs typeface="Arial" charset="0"/>
              </a:rPr>
              <a:t>Thank you!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27988" y="17781"/>
            <a:ext cx="658812" cy="306705"/>
          </a:xfrm>
          <a:prstGeom prst="rect">
            <a:avLst/>
          </a:prstGeom>
          <a:noFill/>
        </p:spPr>
        <p:txBody>
          <a:bodyPr/>
          <a:lstStyle/>
          <a:p>
            <a:fld id="{E8A5C4BF-E10F-419E-AE6A-8FD1F6CEDF3C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39940" name="Date Placeholder 3"/>
          <p:cNvSpPr txBox="1">
            <a:spLocks/>
          </p:cNvSpPr>
          <p:nvPr/>
        </p:nvSpPr>
        <p:spPr bwMode="auto">
          <a:xfrm>
            <a:off x="6865938" y="6110394"/>
            <a:ext cx="1828800" cy="228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26DD9CC8-2DAC-4648-988D-8ABC9525F931}" type="datetime4">
              <a:rPr lang="en-US" sz="1400">
                <a:solidFill>
                  <a:srgbClr val="FFFFFF"/>
                </a:solidFill>
                <a:latin typeface="Arial" charset="0"/>
              </a:rPr>
              <a:pPr/>
              <a:t>October 11, 2018</a:t>
            </a:fld>
            <a:endParaRPr lang="en-US" sz="140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73787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  <a:latin typeface="Arial" charset="0"/>
                <a:cs typeface="Arial" charset="0"/>
              </a:rPr>
              <a:t>Nôi dung</a:t>
            </a:r>
            <a:endParaRPr lang="en-US" b="1" dirty="0" smtClean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199"/>
            <a:ext cx="8686800" cy="1981201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en-US" sz="2400" smtClean="0">
                <a:latin typeface="Arial" charset="0"/>
                <a:cs typeface="Arial" charset="0"/>
              </a:rPr>
              <a:t>Giới </a:t>
            </a:r>
            <a:r>
              <a:rPr lang="en-US" sz="2400" smtClean="0">
                <a:latin typeface="Arial" charset="0"/>
                <a:cs typeface="Arial" charset="0"/>
              </a:rPr>
              <a:t>thiệu </a:t>
            </a:r>
            <a:r>
              <a:rPr lang="en-US" sz="2400">
                <a:latin typeface="Arial" charset="0"/>
                <a:cs typeface="Arial" charset="0"/>
              </a:rPr>
              <a:t>Bộ </a:t>
            </a:r>
            <a:r>
              <a:rPr lang="en-US" sz="2400">
                <a:latin typeface="Arial" charset="0"/>
                <a:cs typeface="Arial" charset="0"/>
              </a:rPr>
              <a:t>môn </a:t>
            </a:r>
            <a:endParaRPr lang="en-US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sz="2400" smtClean="0">
                <a:latin typeface="Arial" charset="0"/>
                <a:cs typeface="Arial" charset="0"/>
              </a:rPr>
              <a:t>Giới </a:t>
            </a:r>
            <a:r>
              <a:rPr lang="en-US" sz="2400">
                <a:latin typeface="Arial" charset="0"/>
                <a:cs typeface="Arial" charset="0"/>
              </a:rPr>
              <a:t>thiệu hướng nghiên cứu - đề tài khóa luận</a:t>
            </a:r>
            <a:endParaRPr lang="en-US" sz="24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Bộ môn HTTT + Phòng TN DS&amp;KTLab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Cơ hữu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u="sng">
                <a:solidFill>
                  <a:srgbClr val="CC3399"/>
                </a:solidFill>
              </a:rPr>
              <a:t>6</a:t>
            </a:r>
            <a:r>
              <a:rPr lang="en-US" sz="1800" b="1" u="sng" smtClean="0">
                <a:solidFill>
                  <a:srgbClr val="CC3399"/>
                </a:solidFill>
              </a:rPr>
              <a:t> PGS. TS.</a:t>
            </a:r>
            <a:r>
              <a:rPr lang="en-US" sz="1800" smtClean="0"/>
              <a:t>: </a:t>
            </a:r>
            <a:r>
              <a:rPr lang="en-US" sz="1800" smtClean="0"/>
              <a:t>Hà </a:t>
            </a:r>
            <a:r>
              <a:rPr lang="en-US" sz="1800" err="1"/>
              <a:t>Quang</a:t>
            </a:r>
            <a:r>
              <a:rPr lang="en-US" sz="1800"/>
              <a:t> </a:t>
            </a:r>
            <a:r>
              <a:rPr lang="en-US" sz="1800" smtClean="0"/>
              <a:t>Thụy, </a:t>
            </a:r>
            <a:r>
              <a:rPr lang="en-US" sz="1800" dirty="0" err="1"/>
              <a:t>Nguyễn</a:t>
            </a:r>
            <a:r>
              <a:rPr lang="en-US" sz="1800" dirty="0"/>
              <a:t> </a:t>
            </a:r>
            <a:r>
              <a:rPr lang="en-US" sz="1800" dirty="0" err="1" smtClean="0"/>
              <a:t>Hải</a:t>
            </a:r>
            <a:r>
              <a:rPr lang="en-US" sz="1800" dirty="0" smtClean="0"/>
              <a:t> </a:t>
            </a:r>
            <a:r>
              <a:rPr lang="en-US" sz="1800" err="1" smtClean="0"/>
              <a:t>Châu</a:t>
            </a:r>
            <a:r>
              <a:rPr lang="en-US" sz="1800" smtClean="0"/>
              <a:t> (nguyên CNBM), </a:t>
            </a:r>
            <a:r>
              <a:rPr lang="en-US" sz="1800" dirty="0" smtClean="0"/>
              <a:t>Nguyễn </a:t>
            </a:r>
            <a:r>
              <a:rPr lang="en-US" sz="1800" dirty="0" err="1" smtClean="0"/>
              <a:t>Hà</a:t>
            </a:r>
            <a:r>
              <a:rPr lang="en-US" sz="1800" dirty="0" smtClean="0"/>
              <a:t> Nam</a:t>
            </a:r>
            <a:r>
              <a:rPr lang="en-US" sz="1800" smtClean="0"/>
              <a:t>, </a:t>
            </a:r>
            <a:r>
              <a:rPr lang="en-US" sz="1800"/>
              <a:t>Nguyễn Ngọc Hoá </a:t>
            </a:r>
            <a:r>
              <a:rPr lang="en-US" sz="1800" smtClean="0"/>
              <a:t>(CNBM), </a:t>
            </a:r>
            <a:r>
              <a:rPr lang="en-US" sz="1800"/>
              <a:t>Nguyễn </a:t>
            </a:r>
            <a:r>
              <a:rPr lang="en-US" sz="1800" dirty="0" err="1" smtClean="0"/>
              <a:t>Trí</a:t>
            </a:r>
            <a:r>
              <a:rPr lang="en-US" sz="1800" dirty="0" smtClean="0"/>
              <a:t> </a:t>
            </a:r>
            <a:r>
              <a:rPr lang="en-US" sz="1800" err="1" smtClean="0"/>
              <a:t>Thành</a:t>
            </a:r>
            <a:r>
              <a:rPr lang="en-US" sz="1800"/>
              <a:t> </a:t>
            </a:r>
            <a:r>
              <a:rPr lang="en-US" sz="1800" smtClean="0"/>
              <a:t>(PCNBM</a:t>
            </a:r>
            <a:r>
              <a:rPr lang="en-US" sz="1800"/>
              <a:t>), Phan Xuân Hiếu 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>
                <a:solidFill>
                  <a:srgbClr val="CC3399"/>
                </a:solidFill>
              </a:rPr>
              <a:t>5</a:t>
            </a:r>
            <a:r>
              <a:rPr lang="en-US" sz="1800" b="1" smtClean="0">
                <a:solidFill>
                  <a:srgbClr val="CC3399"/>
                </a:solidFill>
              </a:rPr>
              <a:t> (+3) TS</a:t>
            </a:r>
            <a:r>
              <a:rPr lang="en-US" sz="1800" b="1" smtClean="0">
                <a:solidFill>
                  <a:srgbClr val="CC3399"/>
                </a:solidFill>
              </a:rPr>
              <a:t>.</a:t>
            </a:r>
            <a:r>
              <a:rPr lang="en-US" sz="1800" smtClean="0"/>
              <a:t>: </a:t>
            </a:r>
            <a:r>
              <a:rPr lang="en-US" sz="1800" smtClean="0"/>
              <a:t>Bùi </a:t>
            </a:r>
            <a:r>
              <a:rPr lang="en-US" sz="1800" dirty="0" err="1" smtClean="0"/>
              <a:t>Quang</a:t>
            </a:r>
            <a:r>
              <a:rPr lang="en-US" sz="1800" dirty="0" smtClean="0"/>
              <a:t> </a:t>
            </a:r>
            <a:r>
              <a:rPr lang="en-US" sz="1800" dirty="0" err="1" smtClean="0"/>
              <a:t>Hưng</a:t>
            </a:r>
            <a:r>
              <a:rPr lang="en-US" sz="1800" smtClean="0"/>
              <a:t>, Trần Trọng Hiếu, Nguyễn </a:t>
            </a:r>
            <a:r>
              <a:rPr lang="en-US" sz="1800" err="1" smtClean="0"/>
              <a:t>Thị</a:t>
            </a:r>
            <a:r>
              <a:rPr lang="en-US" sz="1800" smtClean="0"/>
              <a:t> </a:t>
            </a:r>
            <a:r>
              <a:rPr lang="en-US" sz="1800"/>
              <a:t>Hậu, Trần Mai Vũ, Lê </a:t>
            </a:r>
            <a:r>
              <a:rPr lang="en-US" sz="1800"/>
              <a:t>Hồng </a:t>
            </a:r>
            <a:r>
              <a:rPr lang="en-US" sz="1800" smtClean="0"/>
              <a:t>Hải, (3 TS ở nước ngoài: Nguyễn </a:t>
            </a:r>
            <a:r>
              <a:rPr lang="en-US" sz="1800"/>
              <a:t>Thanh </a:t>
            </a:r>
            <a:r>
              <a:rPr lang="en-US" sz="1800"/>
              <a:t>Sơn </a:t>
            </a:r>
            <a:r>
              <a:rPr lang="en-US" sz="1800" smtClean="0"/>
              <a:t>(Ai-len), </a:t>
            </a:r>
            <a:r>
              <a:rPr lang="en-US" sz="1800"/>
              <a:t>Vũ Tiến </a:t>
            </a:r>
            <a:r>
              <a:rPr lang="en-US" sz="1800"/>
              <a:t>Thành </a:t>
            </a:r>
            <a:r>
              <a:rPr lang="en-US" sz="1800" smtClean="0"/>
              <a:t>(Anh </a:t>
            </a:r>
            <a:r>
              <a:rPr lang="en-US" sz="1800"/>
              <a:t>Quốc</a:t>
            </a:r>
            <a:r>
              <a:rPr lang="en-US" sz="1800" smtClean="0"/>
              <a:t>), Trần Nam Khánh (Amazon, Đức))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u="sng" smtClean="0">
                <a:solidFill>
                  <a:srgbClr val="CC3399"/>
                </a:solidFill>
              </a:rPr>
              <a:t>7 </a:t>
            </a:r>
            <a:r>
              <a:rPr lang="en-US" sz="1800" b="1" u="sng" smtClean="0">
                <a:solidFill>
                  <a:srgbClr val="CC3399"/>
                </a:solidFill>
              </a:rPr>
              <a:t>ThS/NCS TS</a:t>
            </a:r>
            <a:r>
              <a:rPr lang="en-US" sz="1800" smtClean="0"/>
              <a:t>: </a:t>
            </a:r>
            <a:r>
              <a:rPr lang="en-US" sz="1800" dirty="0" err="1" smtClean="0"/>
              <a:t>Vũ</a:t>
            </a:r>
            <a:r>
              <a:rPr lang="en-US" sz="1800" dirty="0" smtClean="0"/>
              <a:t> </a:t>
            </a:r>
            <a:r>
              <a:rPr lang="en-US" sz="1800" dirty="0" err="1" smtClean="0"/>
              <a:t>Bá</a:t>
            </a:r>
            <a:r>
              <a:rPr lang="en-US" sz="1800" dirty="0" smtClean="0"/>
              <a:t> </a:t>
            </a:r>
            <a:r>
              <a:rPr lang="en-US" sz="1800" dirty="0" err="1" smtClean="0"/>
              <a:t>Duy</a:t>
            </a:r>
            <a:r>
              <a:rPr lang="en-US" sz="1800" dirty="0" smtClean="0"/>
              <a:t>, </a:t>
            </a:r>
            <a:r>
              <a:rPr lang="en-US" sz="1800" dirty="0" err="1" smtClean="0"/>
              <a:t>Dư</a:t>
            </a:r>
            <a:r>
              <a:rPr lang="en-US" sz="1800" dirty="0" smtClean="0"/>
              <a:t> </a:t>
            </a:r>
            <a:r>
              <a:rPr lang="en-US" sz="1800" err="1" smtClean="0"/>
              <a:t>Phương</a:t>
            </a:r>
            <a:r>
              <a:rPr lang="en-US" sz="1800" smtClean="0"/>
              <a:t> Hạnh (NCS </a:t>
            </a:r>
            <a:r>
              <a:rPr lang="en-US" sz="1800" smtClean="0"/>
              <a:t>TS), </a:t>
            </a:r>
            <a:r>
              <a:rPr lang="en-US" sz="1800" dirty="0" err="1" smtClean="0"/>
              <a:t>Phạm</a:t>
            </a:r>
            <a:r>
              <a:rPr lang="en-US" sz="1800" dirty="0" smtClean="0"/>
              <a:t> </a:t>
            </a:r>
            <a:r>
              <a:rPr lang="en-US" sz="1800" err="1" smtClean="0"/>
              <a:t>Cẩm</a:t>
            </a:r>
            <a:r>
              <a:rPr lang="en-US" sz="1800" smtClean="0"/>
              <a:t> Ngọc (NCS, Thụy Sỹ), </a:t>
            </a:r>
            <a:r>
              <a:rPr lang="en-US" sz="1800" smtClean="0"/>
              <a:t>Lê </a:t>
            </a:r>
            <a:r>
              <a:rPr lang="en-US" sz="1800" err="1" smtClean="0"/>
              <a:t>Hoàng</a:t>
            </a:r>
            <a:r>
              <a:rPr lang="en-US" sz="1800" smtClean="0"/>
              <a:t> Quỳnh (NCS), </a:t>
            </a:r>
            <a:r>
              <a:rPr lang="en-US" sz="1800" dirty="0" err="1" smtClean="0"/>
              <a:t>Lê</a:t>
            </a:r>
            <a:r>
              <a:rPr lang="en-US" sz="1800" dirty="0" smtClean="0"/>
              <a:t> </a:t>
            </a:r>
            <a:r>
              <a:rPr lang="en-US" sz="1800" err="1" smtClean="0"/>
              <a:t>Đức</a:t>
            </a:r>
            <a:r>
              <a:rPr lang="en-US" sz="1800" smtClean="0"/>
              <a:t> Trọng (NCS, Singapore</a:t>
            </a:r>
            <a:r>
              <a:rPr lang="en-US" sz="1800"/>
              <a:t>) Phạm Hải Đăng, Vương Thị </a:t>
            </a:r>
            <a:r>
              <a:rPr lang="en-US" sz="1800"/>
              <a:t>Hải </a:t>
            </a:r>
            <a:r>
              <a:rPr lang="en-US" sz="1800" smtClean="0"/>
              <a:t>Yến. 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u="sng">
                <a:solidFill>
                  <a:srgbClr val="CC3399"/>
                </a:solidFill>
              </a:rPr>
              <a:t>7</a:t>
            </a:r>
            <a:r>
              <a:rPr lang="en-US" sz="1800" b="1" u="sng" smtClean="0">
                <a:solidFill>
                  <a:srgbClr val="CC3399"/>
                </a:solidFill>
              </a:rPr>
              <a:t> Cử nhân</a:t>
            </a:r>
            <a:r>
              <a:rPr lang="en-US" sz="1800" smtClean="0"/>
              <a:t>: Vương </a:t>
            </a:r>
            <a:r>
              <a:rPr lang="en-US" sz="1800" smtClean="0"/>
              <a:t>Thị Hồng, </a:t>
            </a:r>
            <a:r>
              <a:rPr lang="en-US" sz="1800" smtClean="0"/>
              <a:t>Nguyễn Thị Cẩm Vân, Trần Như Thuật, Lê Quốc Thống, Trần Minh Trang, Cấn Văn Cát, Phạm Thị Quỳnh Trang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cs typeface="Arial" pitchFamily="34" charset="0"/>
              </a:rPr>
              <a:t>Giảng viên kiêm nhiệm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smtClean="0"/>
              <a:t>TS. Nguyễn Tuệ: </a:t>
            </a:r>
            <a:r>
              <a:rPr lang="en-US" sz="1800" b="1" u="sng" smtClean="0">
                <a:solidFill>
                  <a:srgbClr val="CC3399"/>
                </a:solidFill>
              </a:rPr>
              <a:t>Chủ nhiệm BM đầu tiên</a:t>
            </a:r>
            <a:r>
              <a:rPr lang="en-US" sz="1800" smtClean="0"/>
              <a:t>, 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smtClean="0">
                <a:cs typeface="Arial" panose="020B0604020202020204" pitchFamily="34" charset="0"/>
              </a:rPr>
              <a:t>PGS. TS. Đỗ Văn Thành, Bộ KH-ĐT </a:t>
            </a:r>
            <a:endParaRPr lang="en-US" sz="1800" dirty="0" smtClean="0"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smtClean="0">
                <a:cs typeface="Arial" panose="020B0604020202020204" pitchFamily="34" charset="0"/>
              </a:rPr>
              <a:t>PGS. TSKH. Nguyễn Hùng Sơn, ĐH Warsawa, Ba Lan</a:t>
            </a:r>
            <a:endParaRPr lang="en-US" sz="1800" dirty="0" smtClean="0"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smtClean="0">
                <a:cs typeface="Arial" panose="020B0604020202020204" pitchFamily="34" charset="0"/>
              </a:rPr>
              <a:t>PGS. TSKH. Nguyễn Anh </a:t>
            </a:r>
            <a:r>
              <a:rPr lang="en-US" sz="1800" dirty="0" err="1" smtClean="0">
                <a:cs typeface="Arial" panose="020B0604020202020204" pitchFamily="34" charset="0"/>
              </a:rPr>
              <a:t>Linh</a:t>
            </a:r>
            <a:r>
              <a:rPr lang="en-US" sz="1800" smtClean="0">
                <a:cs typeface="Arial" panose="020B0604020202020204" pitchFamily="34" charset="0"/>
              </a:rPr>
              <a:t>, </a:t>
            </a:r>
            <a:r>
              <a:rPr lang="en-US" sz="1800">
                <a:cs typeface="Arial" panose="020B0604020202020204" pitchFamily="34" charset="0"/>
              </a:rPr>
              <a:t>ĐH Warsawa, Ba Lan</a:t>
            </a:r>
            <a:endParaRPr lang="en-US" sz="1800" smtClean="0"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smtClean="0">
                <a:cs typeface="Arial" panose="020B0604020202020204" pitchFamily="34" charset="0"/>
              </a:rPr>
              <a:t>GS. TSKH. Đỗ Văn Tiến, ĐHQLvà CN Budapest, Hungaria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smtClean="0">
                <a:cs typeface="Arial" panose="020B0604020202020204" pitchFamily="34" charset="0"/>
              </a:rPr>
              <a:t>TS. Nguyễn Việt Cường, Viện JAIST, Nhật Bản</a:t>
            </a:r>
            <a:endParaRPr lang="en-US" sz="1800" dirty="0" smtClean="0"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sz="1600" smtClean="0">
                <a:cs typeface="Arial" panose="020B0604020202020204" pitchFamily="34" charset="0"/>
              </a:rPr>
              <a:t>… 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Hoạt động nghiên cứu</a:t>
            </a:r>
            <a:endParaRPr 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120000"/>
              </a:lnSpc>
              <a:buFont typeface="Verdana" panose="020B0604030504040204" pitchFamily="34" charset="0"/>
              <a:buAutoNum type="arabicPeriod"/>
            </a:pPr>
            <a:r>
              <a:rPr lang="en-US" smtClean="0"/>
              <a:t>Khoa học dữ liệu và Công nghệ Tri thức</a:t>
            </a:r>
            <a:endParaRPr lang="en-US" dirty="0" smtClean="0"/>
          </a:p>
          <a:p>
            <a:pPr marL="514350" indent="-514350" eaLnBrk="1" hangingPunct="1">
              <a:lnSpc>
                <a:spcPct val="120000"/>
              </a:lnSpc>
              <a:buFont typeface="Verdana" panose="020B0604030504040204" pitchFamily="34" charset="0"/>
              <a:buAutoNum type="arabicPeriod"/>
            </a:pPr>
            <a:r>
              <a:rPr lang="en-US" smtClean="0"/>
              <a:t>An ninh, An toàn thông tin</a:t>
            </a:r>
            <a:endParaRPr lang="en-US" dirty="0" smtClean="0"/>
          </a:p>
          <a:p>
            <a:pPr marL="514350" indent="-514350" eaLnBrk="1" hangingPunct="1">
              <a:lnSpc>
                <a:spcPct val="120000"/>
              </a:lnSpc>
              <a:buFont typeface="Verdana" panose="020B0604030504040204" pitchFamily="34" charset="0"/>
              <a:buAutoNum type="arabicPeriod"/>
            </a:pPr>
            <a:r>
              <a:rPr lang="en-US" smtClean="0"/>
              <a:t>Cơ sở dữ liệu và Hệ thống thông tin</a:t>
            </a:r>
            <a:endParaRPr lang="en-US" dirty="0" smtClean="0"/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smtClean="0">
                <a:solidFill>
                  <a:srgbClr val="FF0000"/>
                </a:solidFill>
              </a:rPr>
              <a:t>Bài báo khoa học hàng năm: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 eaLnBrk="1" hangingPunct="1">
              <a:lnSpc>
                <a:spcPct val="120000"/>
              </a:lnSpc>
            </a:pPr>
            <a:r>
              <a:rPr lang="en-US" sz="2400" smtClean="0">
                <a:solidFill>
                  <a:srgbClr val="006600"/>
                </a:solidFill>
              </a:rPr>
              <a:t>Toàn bộ: </a:t>
            </a:r>
            <a:r>
              <a:rPr lang="en-US" sz="2400">
                <a:solidFill>
                  <a:srgbClr val="006600"/>
                </a:solidFill>
              </a:rPr>
              <a:t>		</a:t>
            </a:r>
            <a:r>
              <a:rPr lang="en-US" sz="2400" smtClean="0">
                <a:solidFill>
                  <a:srgbClr val="006600"/>
                </a:solidFill>
              </a:rPr>
              <a:t>	28</a:t>
            </a:r>
            <a:endParaRPr lang="en-US" sz="2400" dirty="0">
              <a:solidFill>
                <a:srgbClr val="006600"/>
              </a:solidFill>
            </a:endParaRPr>
          </a:p>
          <a:p>
            <a:pPr lvl="1"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000" smtClean="0"/>
              <a:t>Tạp chí ISI </a:t>
            </a:r>
            <a:r>
              <a:rPr lang="en-US" sz="2000" dirty="0"/>
              <a:t>(</a:t>
            </a:r>
            <a:r>
              <a:rPr lang="en-US" sz="2000"/>
              <a:t>SCIE</a:t>
            </a:r>
            <a:r>
              <a:rPr lang="en-US" sz="2000" smtClean="0"/>
              <a:t>) : </a:t>
            </a:r>
            <a:r>
              <a:rPr lang="en-US" sz="2000"/>
              <a:t>	</a:t>
            </a:r>
            <a:r>
              <a:rPr lang="en-US" sz="2000" smtClean="0"/>
              <a:t>	04</a:t>
            </a:r>
            <a:endParaRPr lang="en-US" sz="2000" dirty="0"/>
          </a:p>
          <a:p>
            <a:pPr lvl="1"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000" smtClean="0"/>
              <a:t>Kỷ yếu ISI:		</a:t>
            </a:r>
            <a:r>
              <a:rPr lang="en-US" sz="2000" dirty="0"/>
              <a:t>	</a:t>
            </a:r>
            <a:r>
              <a:rPr lang="en-US" sz="2000" dirty="0" smtClean="0"/>
              <a:t>07 </a:t>
            </a:r>
            <a:endParaRPr lang="en-US" sz="2000" dirty="0"/>
          </a:p>
          <a:p>
            <a:pPr lvl="1"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000" smtClean="0"/>
              <a:t>Hội nghị khoa học quốc tế:</a:t>
            </a:r>
            <a:r>
              <a:rPr lang="en-US" sz="2000"/>
              <a:t>	</a:t>
            </a:r>
            <a:r>
              <a:rPr lang="en-US" sz="2000" smtClean="0"/>
              <a:t>15</a:t>
            </a:r>
            <a:endParaRPr lang="en-US" sz="2000" dirty="0"/>
          </a:p>
          <a:p>
            <a:pPr lvl="1"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000" smtClean="0"/>
              <a:t>Hội nghị khoa học quốc gia:</a:t>
            </a:r>
            <a:r>
              <a:rPr lang="en-US" sz="2000" dirty="0"/>
              <a:t>	</a:t>
            </a:r>
            <a:r>
              <a:rPr lang="en-US" sz="2000" dirty="0" smtClean="0"/>
              <a:t>02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216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Các hướng nghiên cứu chủ yếu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305800" cy="3733800"/>
          </a:xfrm>
        </p:spPr>
        <p:txBody>
          <a:bodyPr/>
          <a:lstStyle/>
          <a:p>
            <a:pPr marL="514350" indent="-51435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2000" b="0" smtClean="0"/>
              <a:t>Khoa học dữ liệu và Công nghệ Tri thức </a:t>
            </a:r>
            <a:r>
              <a:rPr lang="en-US" sz="2000" b="0" dirty="0"/>
              <a:t>(Text/Web/Social Media/Process Mining)</a:t>
            </a:r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2000" b="0" smtClean="0"/>
              <a:t>An toàn, an ninh thông tin</a:t>
            </a:r>
            <a:endParaRPr lang="en-US" sz="2000" b="0" dirty="0"/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2000" b="0" smtClean="0"/>
              <a:t>CSDL và kho dữ liệu: Hệ thống thông tin địa lý (Geographical </a:t>
            </a:r>
            <a:r>
              <a:rPr lang="en-US" sz="2000" b="0" dirty="0"/>
              <a:t>Information Systems </a:t>
            </a:r>
            <a:r>
              <a:rPr lang="en-US" sz="2000" b="0"/>
              <a:t>– </a:t>
            </a:r>
            <a:r>
              <a:rPr lang="en-US" sz="2000" b="0" smtClean="0"/>
              <a:t>GIS), Trực quan hóa dữ liệu (Data Visualization), Tích hợp dữ liệu (Data Integration), Hệ thống tính toán hướng dữ liệu (Data-incentive </a:t>
            </a:r>
            <a:r>
              <a:rPr lang="en-US" sz="2000" b="0"/>
              <a:t>Computing </a:t>
            </a:r>
            <a:r>
              <a:rPr lang="en-US" sz="2000" b="0" smtClean="0"/>
              <a:t>Systems)</a:t>
            </a:r>
            <a:endParaRPr lang="en-US" sz="2000" b="0" dirty="0"/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2000" b="0" smtClean="0"/>
              <a:t>Tích hợp hệ thống thông minh (Smart </a:t>
            </a:r>
            <a:r>
              <a:rPr lang="en-US" sz="2000" b="0"/>
              <a:t>System </a:t>
            </a:r>
            <a:r>
              <a:rPr lang="en-US" sz="2000" b="0" smtClean="0"/>
              <a:t>Integration), Tính toán hướng dịch vụ (Service </a:t>
            </a:r>
            <a:r>
              <a:rPr lang="en-US" sz="2000" b="0"/>
              <a:t>Oriented </a:t>
            </a:r>
            <a:r>
              <a:rPr lang="en-US" sz="2000" b="0" smtClean="0"/>
              <a:t>Computing), Hệ thống dựa trên ngữ cảnh (Context-based Systems), Khoa học dịch vụ (Service Science</a:t>
            </a:r>
            <a:r>
              <a:rPr lang="en-US" sz="2000" b="0" smtClean="0"/>
              <a:t>)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sz="2400" smtClean="0">
                <a:solidFill>
                  <a:srgbClr val="CC3399"/>
                </a:solidFill>
              </a:rPr>
              <a:t>Sinh viên làm khóa luận hàng năm: 55 - 65 sinh viên</a:t>
            </a:r>
            <a:endParaRPr lang="en-US" sz="2400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4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" y="12551"/>
            <a:ext cx="8763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Đề tài nghiên cứu - khóa luận</a:t>
            </a:r>
            <a:endParaRPr lang="en-US" dirty="0" smtClean="0"/>
          </a:p>
        </p:txBody>
      </p:sp>
      <p:pic>
        <p:nvPicPr>
          <p:cNvPr id="1026" name="Picture 2" descr="http://fit.uet.vnu.edu.vn/wp-content/uploads/2012/03/Bo-mon-CHTT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0600"/>
            <a:ext cx="70866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4800" y="48006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smtClean="0">
                <a:solidFill>
                  <a:srgbClr val="CC3399"/>
                </a:solidFill>
              </a:rPr>
              <a:t>Hệ thống thông tin hướng lĩnh vực</a:t>
            </a:r>
            <a:r>
              <a:rPr lang="en-US" smtClean="0"/>
              <a:t>: Tối ưu hóa lưu trữ, xử lý và cung cấp thông tin, hỗ trợ ra quyết định trong y tế, giám sát hiện trường, v.v.; </a:t>
            </a:r>
            <a:r>
              <a:rPr lang="en-US" b="1" smtClean="0">
                <a:solidFill>
                  <a:srgbClr val="CC3399"/>
                </a:solidFill>
              </a:rPr>
              <a:t>Dữ liệu lớn (Bigdata)</a:t>
            </a:r>
            <a:r>
              <a:rPr lang="en-US" smtClean="0"/>
              <a:t>: Lưu trữ và xử lý; </a:t>
            </a:r>
            <a:r>
              <a:rPr lang="en-US" b="1" smtClean="0">
                <a:solidFill>
                  <a:srgbClr val="CC3399"/>
                </a:solidFill>
              </a:rPr>
              <a:t>An toàn thông tin</a:t>
            </a:r>
            <a:r>
              <a:rPr lang="en-US" smtClean="0"/>
              <a:t>: Tam giác C.I.A (bảo mật - </a:t>
            </a:r>
            <a:r>
              <a:rPr lang="vi-VN" i="1"/>
              <a:t>confidentiality</a:t>
            </a:r>
            <a:r>
              <a:rPr lang="en-US" smtClean="0"/>
              <a:t>, toàn vẹn: </a:t>
            </a:r>
            <a:r>
              <a:rPr lang="vi-VN" i="1"/>
              <a:t>integrity</a:t>
            </a:r>
            <a:r>
              <a:rPr lang="en-US" smtClean="0"/>
              <a:t>, sẵn có: </a:t>
            </a:r>
            <a:r>
              <a:rPr lang="vi-VN" i="1"/>
              <a:t>availability</a:t>
            </a:r>
            <a:r>
              <a:rPr lang="en-US" smtClean="0"/>
              <a:t>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9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Đề tài nghiên cứu - khóa luận</a:t>
            </a:r>
            <a:endParaRPr lang="en-US" dirty="0" smtClean="0"/>
          </a:p>
        </p:txBody>
      </p:sp>
      <p:pic>
        <p:nvPicPr>
          <p:cNvPr id="2050" name="Picture 2" descr="Cong nghe tri t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61" y="915712"/>
            <a:ext cx="7753639" cy="403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49530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Phân tích kinh doanh: quá trình khoa học chuyển đổi dữ liệu thành thông tin chi tiết để đưa ra quyết định tốt hơn. Ba mức: Phân tích mô tả (Descriptive Analytics): </a:t>
            </a:r>
            <a:r>
              <a:rPr lang="en-US" b="1">
                <a:solidFill>
                  <a:srgbClr val="CC3399"/>
                </a:solidFill>
              </a:rPr>
              <a:t>Hiểu sâu hiện tại</a:t>
            </a:r>
            <a:r>
              <a:rPr lang="en-US"/>
              <a:t>; Phân tích dữ báo (Predictive Analytics): </a:t>
            </a:r>
            <a:r>
              <a:rPr lang="en-US" b="1">
                <a:solidFill>
                  <a:srgbClr val="CC3399"/>
                </a:solidFill>
              </a:rPr>
              <a:t>Biết tương lai</a:t>
            </a:r>
            <a:r>
              <a:rPr lang="en-US"/>
              <a:t>, Phân tích quy tắc (Prescriptive Analytics): </a:t>
            </a:r>
            <a:r>
              <a:rPr lang="en-US" b="1">
                <a:solidFill>
                  <a:srgbClr val="CC3399"/>
                </a:solidFill>
              </a:rPr>
              <a:t>Hỗ trợ quyết định hành </a:t>
            </a:r>
            <a:r>
              <a:rPr lang="en-US" b="1">
                <a:solidFill>
                  <a:srgbClr val="CC3399"/>
                </a:solidFill>
              </a:rPr>
              <a:t>động </a:t>
            </a:r>
            <a:r>
              <a:rPr lang="en-US" b="1" smtClean="0">
                <a:solidFill>
                  <a:srgbClr val="CC3399"/>
                </a:solidFill>
              </a:rPr>
              <a:t>tiếp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7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80975"/>
            <a:ext cx="8763000" cy="609600"/>
          </a:xfrm>
        </p:spPr>
        <p:txBody>
          <a:bodyPr/>
          <a:lstStyle/>
          <a:p>
            <a:r>
              <a:rPr lang="en-US" smtClean="0"/>
              <a:t>Thông tin giảng viên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82480"/>
              </p:ext>
            </p:extLst>
          </p:nvPr>
        </p:nvGraphicFramePr>
        <p:xfrm>
          <a:off x="76200" y="990600"/>
          <a:ext cx="8915400" cy="41372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9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1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076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Họ</a:t>
                      </a:r>
                      <a:r>
                        <a:rPr lang="en-US" baseline="0" smtClean="0"/>
                        <a:t> tên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Hướng</a:t>
                      </a:r>
                      <a:r>
                        <a:rPr lang="en-US" baseline="0" smtClean="0"/>
                        <a:t> n/cứu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Email, điện</a:t>
                      </a:r>
                      <a:r>
                        <a:rPr lang="en-US" baseline="0" smtClean="0"/>
                        <a:t> thoại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smtClean="0"/>
                        <a:t>Assoc.Prof</a:t>
                      </a:r>
                      <a:r>
                        <a:rPr lang="en-US" sz="1600" dirty="0" smtClean="0"/>
                        <a:t>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Hà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Quang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Thuỵ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hlinkClick r:id="rId2"/>
                        </a:rPr>
                        <a:t>thuyhq@vnu.edu.vn</a:t>
                      </a:r>
                      <a:r>
                        <a:rPr lang="en-US" sz="1600" smtClean="0"/>
                        <a:t> 0913.585.969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sz="1600" smtClean="0"/>
                        <a:t>Assoc.Prof</a:t>
                      </a:r>
                      <a:r>
                        <a:rPr lang="en-US" sz="1600" dirty="0" smtClean="0"/>
                        <a:t>.</a:t>
                      </a:r>
                      <a:r>
                        <a:rPr lang="en-US" sz="1600" baseline="0" dirty="0" smtClean="0"/>
                        <a:t> Nguyễn </a:t>
                      </a:r>
                      <a:r>
                        <a:rPr lang="en-US" sz="1600" baseline="0" dirty="0" err="1" smtClean="0"/>
                        <a:t>Hải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Châu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Database/GIS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3"/>
                        </a:rPr>
                        <a:t>nhchau@gmail.com</a:t>
                      </a:r>
                      <a:r>
                        <a:rPr lang="en-US" sz="1600" dirty="0" smtClean="0"/>
                        <a:t> 0903.40.50.40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600" smtClean="0"/>
                        <a:t>Assoc.Prof</a:t>
                      </a:r>
                      <a:r>
                        <a:rPr lang="en-US" sz="1600" dirty="0" smtClean="0"/>
                        <a:t>.</a:t>
                      </a:r>
                      <a:r>
                        <a:rPr lang="en-US" sz="1600" baseline="0" dirty="0" smtClean="0"/>
                        <a:t> Nguyễn </a:t>
                      </a:r>
                      <a:r>
                        <a:rPr lang="en-US" sz="1600" baseline="0" dirty="0" err="1" smtClean="0"/>
                        <a:t>Hà</a:t>
                      </a:r>
                      <a:r>
                        <a:rPr lang="en-US" sz="1600" baseline="0" dirty="0" smtClean="0"/>
                        <a:t> Nam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Mining/DW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4"/>
                        </a:rPr>
                        <a:t>namnh@vnu.edu.vn</a:t>
                      </a:r>
                      <a:r>
                        <a:rPr lang="en-US" sz="1600" dirty="0" smtClean="0"/>
                        <a:t> 0904.670.471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lang="en-US" sz="1600" smtClean="0"/>
                        <a:t>Assoc.Prof.</a:t>
                      </a:r>
                      <a:r>
                        <a:rPr lang="en-US" sz="1600" baseline="0" smtClean="0"/>
                        <a:t> </a:t>
                      </a:r>
                      <a:r>
                        <a:rPr lang="en-US" sz="1600" smtClean="0"/>
                        <a:t>Nguyễn</a:t>
                      </a:r>
                      <a:r>
                        <a:rPr lang="en-US" sz="1600" baseline="0" smtClean="0"/>
                        <a:t> </a:t>
                      </a:r>
                      <a:r>
                        <a:rPr lang="en-US" sz="1600" baseline="0" dirty="0" smtClean="0"/>
                        <a:t>Ngọc Hoá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Database/GIS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hlinkClick r:id="rId5"/>
                        </a:rPr>
                        <a:t>hoa.nguyen@vnu.edu.vn</a:t>
                      </a:r>
                      <a:r>
                        <a:rPr lang="en-US" sz="1600" baseline="0" smtClean="0"/>
                        <a:t> 09.04.10.48.20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600" smtClean="0"/>
                        <a:t>Assoc.Prof</a:t>
                      </a:r>
                      <a:r>
                        <a:rPr lang="en-US" sz="1600" dirty="0" smtClean="0"/>
                        <a:t>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err="1" smtClean="0"/>
                        <a:t>Nguyễn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Trí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Thành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Mining/NLP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hlinkClick r:id="rId6"/>
                        </a:rPr>
                        <a:t>ntthanh@vnu.edu.vn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/>
                        <a:t>   0943.250.430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980">
                <a:tc>
                  <a:txBody>
                    <a:bodyPr/>
                    <a:lstStyle/>
                    <a:p>
                      <a:r>
                        <a:rPr lang="en-US" sz="1600" smtClean="0"/>
                        <a:t>Assoc.Prof.</a:t>
                      </a:r>
                      <a:r>
                        <a:rPr lang="en-US" sz="1600" baseline="0" smtClean="0"/>
                        <a:t> </a:t>
                      </a:r>
                      <a:r>
                        <a:rPr lang="en-US" sz="1600" smtClean="0"/>
                        <a:t>Phan </a:t>
                      </a:r>
                      <a:r>
                        <a:rPr lang="en-US" sz="1600" dirty="0" err="1" smtClean="0"/>
                        <a:t>Xuân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Hiếu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Mining/NLP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hlinkClick r:id="rId7"/>
                        </a:rPr>
                        <a:t>pxhieu@gmail.com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/>
                        <a:t>     094.88.55.916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980">
                <a:tc>
                  <a:txBody>
                    <a:bodyPr/>
                    <a:lstStyle/>
                    <a:p>
                      <a:r>
                        <a:rPr lang="en-US" sz="1600" b="0" smtClean="0"/>
                        <a:t>Dr.</a:t>
                      </a:r>
                      <a:r>
                        <a:rPr lang="en-US" sz="1600" b="0" baseline="0" smtClean="0"/>
                        <a:t> Trần Trọng Hiếu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Knowledge Tech.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hlinkClick r:id="rId8"/>
                        </a:rPr>
                        <a:t>hieutt@vnu.edu.vn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/>
                        <a:t>     094589.36.63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435462"/>
                  </a:ext>
                </a:extLst>
              </a:tr>
              <a:tr h="3029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 </a:t>
                      </a:r>
                      <a:r>
                        <a:rPr lang="en-US" sz="1600" dirty="0" err="1" smtClean="0"/>
                        <a:t>Bùi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Quang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Hưng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Mining/DW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hlinkClick r:id="rId9"/>
                        </a:rPr>
                        <a:t>mr.bqhung@gmail.com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/>
                        <a:t>0904371339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 Nguyễn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Thị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Hậu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Bioinformatic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hlinkClick r:id="rId10"/>
                        </a:rPr>
                        <a:t>hauntt83@gmail.com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/>
                        <a:t>   0913.072783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</a:t>
                      </a:r>
                      <a:r>
                        <a:rPr lang="en-US" sz="1600" smtClean="0"/>
                        <a:t>. </a:t>
                      </a:r>
                      <a:r>
                        <a:rPr lang="en-US" sz="1600" smtClean="0"/>
                        <a:t>Trần</a:t>
                      </a:r>
                      <a:r>
                        <a:rPr lang="en-US" sz="1600" baseline="0" smtClean="0"/>
                        <a:t> Mai Vũ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</a:t>
                      </a:r>
                      <a:r>
                        <a:rPr lang="en-US" sz="1600" smtClean="0"/>
                        <a:t>DM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mtClean="0"/>
                        <a:t>vutranmai@gmail.com   0982.88.55.00</a:t>
                      </a:r>
                      <a:endParaRPr lang="en-US" sz="1600" b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3076">
                <a:tc>
                  <a:txBody>
                    <a:bodyPr/>
                    <a:lstStyle/>
                    <a:p>
                      <a:r>
                        <a:rPr lang="en-US" sz="1600" smtClean="0"/>
                        <a:t>Dr. Lê</a:t>
                      </a:r>
                      <a:r>
                        <a:rPr lang="en-US" sz="1600" baseline="0" smtClean="0"/>
                        <a:t> Hồng Hải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Database/GIS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mtClean="0"/>
                        <a:t>hailh.vnu@gmail.com    0912.508.509</a:t>
                      </a:r>
                      <a:endParaRPr lang="en-US" sz="1600" b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46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84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80975"/>
            <a:ext cx="8763000" cy="609600"/>
          </a:xfrm>
        </p:spPr>
        <p:txBody>
          <a:bodyPr/>
          <a:lstStyle/>
          <a:p>
            <a:r>
              <a:rPr lang="en-US" smtClean="0"/>
              <a:t>Thông tin giảng viên (tiếp)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42450"/>
              </p:ext>
            </p:extLst>
          </p:nvPr>
        </p:nvGraphicFramePr>
        <p:xfrm>
          <a:off x="76200" y="990600"/>
          <a:ext cx="8915400" cy="4328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0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Research 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Contact Info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MSc. </a:t>
                      </a:r>
                      <a:r>
                        <a:rPr lang="en-US" sz="1600" dirty="0" err="1" smtClean="0"/>
                        <a:t>Vũ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Bá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Duy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2"/>
                        </a:rPr>
                        <a:t>duyvb@vnu.edu.vn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MSc. PhD Stu. </a:t>
                      </a:r>
                      <a:r>
                        <a:rPr lang="en-US" sz="1600" dirty="0" err="1" smtClean="0"/>
                        <a:t>Dư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Phương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Hạnh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Database/SI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3"/>
                        </a:rPr>
                        <a:t>hanhdp@vnu.edu.vn</a:t>
                      </a:r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MSc</a:t>
                      </a:r>
                      <a:r>
                        <a:rPr lang="en-US" sz="1600" smtClean="0"/>
                        <a:t>.</a:t>
                      </a:r>
                      <a:r>
                        <a:rPr lang="en-US" sz="1600" baseline="0" smtClean="0"/>
                        <a:t> </a:t>
                      </a:r>
                      <a:r>
                        <a:rPr lang="en-US" sz="1600" smtClean="0"/>
                        <a:t>PhD Stu. </a:t>
                      </a:r>
                      <a:r>
                        <a:rPr lang="en-US" sz="1600" baseline="0" smtClean="0"/>
                        <a:t>Lê </a:t>
                      </a:r>
                      <a:r>
                        <a:rPr lang="en-US" sz="1600" baseline="0" dirty="0" err="1" smtClean="0"/>
                        <a:t>Hoàng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Quỳnh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</a:t>
                      </a:r>
                      <a:r>
                        <a:rPr lang="en-US" sz="1600" baseline="0" dirty="0" smtClean="0"/>
                        <a:t> Mining/NLP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4"/>
                        </a:rPr>
                        <a:t>lhquynh@gmail.com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lang="en-US" sz="1600" smtClean="0"/>
                        <a:t>MSc</a:t>
                      </a:r>
                      <a:r>
                        <a:rPr lang="en-US" sz="1600" smtClean="0"/>
                        <a:t>. Phạm</a:t>
                      </a:r>
                      <a:r>
                        <a:rPr lang="en-US" sz="1600" baseline="0" smtClean="0"/>
                        <a:t> Hải Đăng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Database/IS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hlinkClick r:id="rId5"/>
                        </a:rPr>
                        <a:t>dangph@vnu.edu.vn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lang="en-US" sz="1600" smtClean="0"/>
                        <a:t>MSc</a:t>
                      </a:r>
                      <a:r>
                        <a:rPr lang="en-US" sz="1600" smtClean="0"/>
                        <a:t>. Vương</a:t>
                      </a:r>
                      <a:r>
                        <a:rPr lang="en-US" sz="1600" baseline="0" smtClean="0"/>
                        <a:t> Thị Hải Yến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Mining/NLP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lang="en-US" sz="1600" smtClean="0"/>
                        <a:t>BSc. </a:t>
                      </a:r>
                      <a:r>
                        <a:rPr lang="en-US" sz="1600" smtClean="0"/>
                        <a:t>Vương</a:t>
                      </a:r>
                      <a:r>
                        <a:rPr lang="en-US" sz="1600" baseline="0" smtClean="0"/>
                        <a:t> Thị Hồng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Mining/NLP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lang="en-US" sz="1600" smtClean="0"/>
                        <a:t>BSc. Lê</a:t>
                      </a:r>
                      <a:r>
                        <a:rPr lang="en-US" sz="1600" baseline="0" smtClean="0"/>
                        <a:t> Quốc Thống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Mining/NLP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lang="en-US" sz="1600" smtClean="0"/>
                        <a:t>BSc. Phạm</a:t>
                      </a:r>
                      <a:r>
                        <a:rPr lang="en-US" sz="1600" baseline="0" smtClean="0"/>
                        <a:t> Thị Quỳnh Trang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Mining/NLP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lang="en-US" sz="1600" smtClean="0"/>
                        <a:t>BSc. Trần</a:t>
                      </a:r>
                      <a:r>
                        <a:rPr lang="en-US" sz="1600" baseline="0" smtClean="0"/>
                        <a:t> Minh Trang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Mining/NLP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lang="en-US" sz="1600" smtClean="0"/>
                        <a:t>BSc. Cấn</a:t>
                      </a:r>
                      <a:r>
                        <a:rPr lang="en-US" sz="1600" baseline="0" smtClean="0"/>
                        <a:t> Văn Cát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Mining/NLP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421897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lang="en-US" sz="1600" smtClean="0"/>
                        <a:t>BSc. Nguyễn</a:t>
                      </a:r>
                      <a:r>
                        <a:rPr lang="en-US" sz="1600" baseline="0" smtClean="0"/>
                        <a:t> Thị Cẩm Vân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Data</a:t>
                      </a:r>
                      <a:r>
                        <a:rPr lang="en-US" sz="1600" baseline="0" smtClean="0"/>
                        <a:t> Mining/NLP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11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99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IS">
  <a:themeElements>
    <a:clrScheme name="1_I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IS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I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</Template>
  <TotalTime>2414</TotalTime>
  <Words>951</Words>
  <Application>Microsoft Office PowerPoint</Application>
  <PresentationFormat>Custom</PresentationFormat>
  <Paragraphs>154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Bernard MT Condensed</vt:lpstr>
      <vt:lpstr>Garamond</vt:lpstr>
      <vt:lpstr>PMingLiU</vt:lpstr>
      <vt:lpstr>Tahoma</vt:lpstr>
      <vt:lpstr>Verdana</vt:lpstr>
      <vt:lpstr>Wingdings</vt:lpstr>
      <vt:lpstr>1_IS</vt:lpstr>
      <vt:lpstr>Trường Đại học Công nghệ, Đại học Quốc gia Hà Nội VNU-University of Engineering &amp; Technology</vt:lpstr>
      <vt:lpstr>Nôi dung</vt:lpstr>
      <vt:lpstr>Bộ môn HTTT + Phòng TN DS&amp;KTLab</vt:lpstr>
      <vt:lpstr>Hoạt động nghiên cứu</vt:lpstr>
      <vt:lpstr>Các hướng nghiên cứu chủ yếu</vt:lpstr>
      <vt:lpstr>Đề tài nghiên cứu - khóa luận</vt:lpstr>
      <vt:lpstr>Đề tài nghiên cứu - khóa luận</vt:lpstr>
      <vt:lpstr>Thông tin giảng viên</vt:lpstr>
      <vt:lpstr>Thông tin giảng viên (tiếp)</vt:lpstr>
      <vt:lpstr>Thông tin giảng viên kiêm nhiệm</vt:lpstr>
      <vt:lpstr>Cám ơn ! 謝謝 ! ありがとう！ Thank you!</vt:lpstr>
    </vt:vector>
  </TitlesOfParts>
  <Company>H&amp;H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Đề án mở ngành HTTT</dc:title>
  <dc:creator>Nguyen Ngoc Hoá</dc:creator>
  <cp:lastModifiedBy>Windows User</cp:lastModifiedBy>
  <cp:revision>397</cp:revision>
  <dcterms:created xsi:type="dcterms:W3CDTF">2008-04-01T14:30:59Z</dcterms:created>
  <dcterms:modified xsi:type="dcterms:W3CDTF">2018-10-11T10:55:47Z</dcterms:modified>
</cp:coreProperties>
</file>