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7" r:id="rId3"/>
    <p:sldId id="329" r:id="rId4"/>
    <p:sldId id="331" r:id="rId5"/>
    <p:sldId id="330" r:id="rId6"/>
    <p:sldId id="306" r:id="rId7"/>
    <p:sldId id="314" r:id="rId8"/>
    <p:sldId id="309" r:id="rId9"/>
    <p:sldId id="319" r:id="rId10"/>
    <p:sldId id="336" r:id="rId11"/>
    <p:sldId id="348" r:id="rId12"/>
    <p:sldId id="325" r:id="rId13"/>
    <p:sldId id="338" r:id="rId14"/>
    <p:sldId id="339" r:id="rId15"/>
    <p:sldId id="342" r:id="rId16"/>
    <p:sldId id="343" r:id="rId17"/>
    <p:sldId id="344" r:id="rId18"/>
    <p:sldId id="341" r:id="rId19"/>
    <p:sldId id="345" r:id="rId20"/>
    <p:sldId id="347" r:id="rId21"/>
  </p:sldIdLst>
  <p:sldSz cx="9144000" cy="6400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99"/>
    <a:srgbClr val="585600"/>
    <a:srgbClr val="669900"/>
    <a:srgbClr val="663300"/>
    <a:srgbClr val="FF9900"/>
    <a:srgbClr val="006600"/>
    <a:srgbClr val="00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715" y="446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C1EDD-37FF-47B0-A9B9-6E7B0524D603}" type="datetimeFigureOut">
              <a:rPr lang="en-US" smtClean="0"/>
              <a:t>15/10/2019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30818-5B33-478C-9903-74F1F128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20725"/>
            <a:ext cx="51435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3E0C40-0E53-42F8-94E7-EF05D78F71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504DE-6D01-4C51-9B4E-A91F9F159B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504DE-6D01-4C51-9B4E-A91F9F159B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Đích đến của sự hiểu biết sâu sắc và thành công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96DE31-6937-4489-A0CC-CFED7DB89DB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15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4734719" y="-1073944"/>
            <a:ext cx="134938" cy="8226425"/>
          </a:xfrm>
          <a:prstGeom prst="can">
            <a:avLst>
              <a:gd name="adj" fmla="val 10076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914400"/>
            <a:ext cx="7991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Bộ</a:t>
            </a:r>
            <a:r>
              <a:rPr lang="en-US" sz="4000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4000" b="1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môn</a:t>
            </a:r>
            <a:r>
              <a:rPr lang="en-US" sz="4000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4000" b="1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Hệ</a:t>
            </a:r>
            <a:r>
              <a:rPr lang="en-US" sz="4000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4000" b="1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thống</a:t>
            </a:r>
            <a:r>
              <a:rPr lang="en-US" sz="4000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4000" b="1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thông</a:t>
            </a:r>
            <a:r>
              <a:rPr lang="en-US" sz="4000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tin (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Department of				     </a:t>
            </a:r>
            <a:b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Information Systems)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429000"/>
            <a:ext cx="6400800" cy="1406525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rgbClr val="008000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5943600"/>
            <a:ext cx="2133600" cy="330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99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763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4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0975"/>
            <a:ext cx="8763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4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0975"/>
            <a:ext cx="8763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20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5943600"/>
            <a:ext cx="21336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000099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65850"/>
            <a:ext cx="9144000" cy="2349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200" y="6210300"/>
            <a:ext cx="6656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Bộ</a:t>
            </a:r>
            <a:r>
              <a:rPr lang="en-US" sz="1000" baseline="0">
                <a:solidFill>
                  <a:schemeClr val="bg1"/>
                </a:solidFill>
                <a:latin typeface="Verdana" pitchFamily="34" charset="0"/>
              </a:rPr>
              <a:t> môn Hệ thống thông tin - </a:t>
            </a:r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Department of Information Systems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8763000" y="6169025"/>
            <a:ext cx="252413" cy="236538"/>
            <a:chOff x="2200" y="1570"/>
            <a:chExt cx="1496" cy="1496"/>
          </a:xfrm>
        </p:grpSpPr>
        <p:sp>
          <p:nvSpPr>
            <p:cNvPr id="1037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AFBE3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AFBE3C"/>
                </a:gs>
                <a:gs pos="100000">
                  <a:srgbClr val="CAD47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AFBE3C"/>
                </a:gs>
                <a:gs pos="100000">
                  <a:srgbClr val="5F672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AFBE3C"/>
                </a:gs>
                <a:gs pos="100000">
                  <a:srgbClr val="555C1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AFBE3C"/>
                </a:gs>
                <a:gs pos="100000">
                  <a:srgbClr val="51581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036" name="Text Box 17"/>
          <p:cNvSpPr txBox="1">
            <a:spLocks noChangeArrowheads="1"/>
          </p:cNvSpPr>
          <p:nvPr/>
        </p:nvSpPr>
        <p:spPr bwMode="auto">
          <a:xfrm>
            <a:off x="8658225" y="6189663"/>
            <a:ext cx="457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E9396768-8FB6-43BC-AAA0-622F712E9B77}" type="slidenum">
              <a:rPr lang="fr-FR" sz="1400" b="1">
                <a:solidFill>
                  <a:srgbClr val="FFFFFF"/>
                </a:solidFill>
                <a:latin typeface="Bernard MT Condensed" panose="02050806060905020404" pitchFamily="18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 userDrawn="1"/>
        </p:nvSpPr>
        <p:spPr bwMode="auto">
          <a:xfrm>
            <a:off x="304800" y="212725"/>
            <a:ext cx="8826500" cy="498475"/>
          </a:xfrm>
          <a:prstGeom prst="rect">
            <a:avLst/>
          </a:prstGeom>
          <a:gradFill rotWithShape="1">
            <a:gsLst>
              <a:gs pos="0">
                <a:srgbClr val="FFC41D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0" y="730250"/>
            <a:ext cx="6399213" cy="52388"/>
          </a:xfrm>
          <a:prstGeom prst="rect">
            <a:avLst/>
          </a:prstGeom>
          <a:solidFill>
            <a:srgbClr val="585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111125"/>
            <a:ext cx="55563" cy="671513"/>
          </a:xfrm>
          <a:prstGeom prst="rect">
            <a:avLst/>
          </a:prstGeom>
          <a:solidFill>
            <a:srgbClr val="464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6402388" y="730250"/>
            <a:ext cx="2741612" cy="52388"/>
          </a:xfrm>
          <a:prstGeom prst="rect">
            <a:avLst/>
          </a:prstGeom>
          <a:gradFill rotWithShape="1">
            <a:gsLst>
              <a:gs pos="0">
                <a:srgbClr val="4644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01625"/>
          </a:xfrm>
          <a:prstGeom prst="rect">
            <a:avLst/>
          </a:prstGeom>
          <a:solidFill>
            <a:srgbClr val="464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180975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5" r:id="rId3"/>
    <p:sldLayoutId id="2147483707" r:id="rId4"/>
    <p:sldLayoutId id="214748371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nu.uet.fit.dis" TargetMode="External"/><Relationship Id="rId2" Type="http://schemas.openxmlformats.org/officeDocument/2006/relationships/hyperlink" Target="http://uet.vnu.edu.vn/htt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hoa.nguyen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ntthanh@vnu.edu.v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thuyhq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chaunh@vnu.edu.v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ailh@vnu.edu.vn" TargetMode="External"/><Relationship Id="rId2" Type="http://schemas.openxmlformats.org/officeDocument/2006/relationships/hyperlink" Target="mailto:nguyenhau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anhdp@vnu.edu.vn" TargetMode="External"/><Relationship Id="rId2" Type="http://schemas.openxmlformats.org/officeDocument/2006/relationships/hyperlink" Target="mailto:duyvb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ieupx@vnu.edu.vn" TargetMode="External"/><Relationship Id="rId2" Type="http://schemas.openxmlformats.org/officeDocument/2006/relationships/hyperlink" Target="mailto:hailh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hieutt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vutm@vnu.edu.v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quynhlh@vnu.edu.v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mailto:dangph@vnu.edu.v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sjobinde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nlp.net/blog/" TargetMode="External"/><Relationship Id="rId2" Type="http://schemas.openxmlformats.org/officeDocument/2006/relationships/hyperlink" Target="http://uet.vnu.edu.vn/httt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29D86D-E90E-4E79-804F-D1F99AC0C190}" type="datetime1">
              <a:rPr lang="en-US" smtClean="0">
                <a:solidFill>
                  <a:srgbClr val="000099"/>
                </a:solidFill>
                <a:latin typeface="Garamond" panose="02020404030301010803" pitchFamily="18" charset="0"/>
              </a:rPr>
              <a:pPr eaLnBrk="1" hangingPunct="1"/>
              <a:t>15/10/2019</a:t>
            </a:fld>
            <a:endParaRPr lang="en-US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276600"/>
            <a:ext cx="8458200" cy="1658938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en-US" sz="2400" b="0" dirty="0" err="1">
                <a:effectLst/>
              </a:rPr>
              <a:t>Khoa</a:t>
            </a:r>
            <a:r>
              <a:rPr lang="en-US" sz="2400" b="0" dirty="0">
                <a:effectLst/>
              </a:rPr>
              <a:t> CNTT, </a:t>
            </a:r>
            <a:r>
              <a:rPr lang="en-US" sz="2400" b="0" dirty="0" err="1">
                <a:effectLst/>
              </a:rPr>
              <a:t>Trường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Đại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học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Công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nghệ</a:t>
            </a:r>
            <a:r>
              <a:rPr lang="en-US" sz="2400" b="0" dirty="0">
                <a:effectLst/>
              </a:rPr>
              <a:t>, </a:t>
            </a:r>
            <a:br>
              <a:rPr lang="en-US" sz="2400" b="0" dirty="0">
                <a:effectLst/>
              </a:rPr>
            </a:br>
            <a:r>
              <a:rPr lang="en-US" sz="2400" b="0" dirty="0" err="1">
                <a:effectLst/>
              </a:rPr>
              <a:t>Đại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học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Quốc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gia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Hà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Nội</a:t>
            </a:r>
            <a:br>
              <a:rPr lang="en-US" sz="2400" b="0" dirty="0">
                <a:effectLst/>
              </a:rPr>
            </a:br>
            <a:r>
              <a:rPr lang="en-US" sz="2400" b="0" dirty="0">
                <a:effectLst/>
              </a:rPr>
              <a:t>VNU-University of Engineering &amp; Technology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57725"/>
            <a:ext cx="6400800" cy="555625"/>
          </a:xfrm>
        </p:spPr>
        <p:txBody>
          <a:bodyPr/>
          <a:lstStyle/>
          <a:p>
            <a:pPr algn="l" eaLnBrk="1" hangingPunct="1"/>
            <a:r>
              <a:rPr lang="en-US" dirty="0">
                <a:hlinkClick r:id="rId2"/>
              </a:rPr>
              <a:t>http://uet.vnu.edu.vn/httt/</a:t>
            </a:r>
            <a:endParaRPr lang="en-US" dirty="0"/>
          </a:p>
          <a:p>
            <a:pPr algn="l" eaLnBrk="1" hangingPunct="1"/>
            <a:r>
              <a:rPr lang="en-US" dirty="0">
                <a:hlinkClick r:id="rId3"/>
              </a:rPr>
              <a:t>https://www.facebook.com/vnu.uet.fit.dis</a:t>
            </a:r>
            <a:r>
              <a:rPr lang="en-US" dirty="0"/>
              <a:t> 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137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AEE446-E76A-4B21-9515-8FB4C4BEB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9142"/>
            <a:ext cx="7497445" cy="5220658"/>
          </a:xfrm>
        </p:spPr>
      </p:pic>
    </p:spTree>
    <p:extLst>
      <p:ext uri="{BB962C8B-B14F-4D97-AF65-F5344CB8AC3E}">
        <p14:creationId xmlns:p14="http://schemas.microsoft.com/office/powerpoint/2010/main" val="139404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C7E9-2322-4467-AF80-5ED23489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2608-700C-4604-A3AE-16C26DD78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Sydney UTS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/>
              <a:t>Trường kỹ sư ÉTS, Quebec, Canada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Singapore – NUS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Viện</a:t>
            </a:r>
            <a:r>
              <a:rPr lang="en-US" dirty="0"/>
              <a:t> NII, JAIST,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Keio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/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n</a:t>
            </a:r>
            <a:r>
              <a:rPr lang="vi-VN" dirty="0"/>
              <a:t>ước (Văn phòng chính phủ, Bộ QP, Bộ CA, Bộ TTTT, Bộ KHCN, ...)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(</a:t>
            </a:r>
            <a:r>
              <a:rPr lang="en-US" dirty="0" err="1"/>
              <a:t>VinTech</a:t>
            </a:r>
            <a:r>
              <a:rPr lang="en-US" dirty="0"/>
              <a:t>, Viettel, CMC, HIPT, …)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1794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Công bố hàng năm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: 				~25</a:t>
            </a:r>
          </a:p>
          <a:p>
            <a:pPr lvl="1"/>
            <a:r>
              <a:rPr lang="en-US" sz="2800" dirty="0" err="1"/>
              <a:t>Tạp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ISI (SCIE) : 		04</a:t>
            </a:r>
          </a:p>
          <a:p>
            <a:pPr lvl="1"/>
            <a:r>
              <a:rPr lang="en-US" sz="2800" dirty="0" err="1"/>
              <a:t>Kỷ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ISI:				07 </a:t>
            </a:r>
          </a:p>
          <a:p>
            <a:pPr lvl="1"/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khoa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:	10</a:t>
            </a:r>
          </a:p>
          <a:p>
            <a:pPr lvl="1"/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khoa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:	04</a:t>
            </a:r>
          </a:p>
        </p:txBody>
      </p:sp>
    </p:spTree>
    <p:extLst>
      <p:ext uri="{BB962C8B-B14F-4D97-AF65-F5344CB8AC3E}">
        <p14:creationId xmlns:p14="http://schemas.microsoft.com/office/powerpoint/2010/main" val="122216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200"/>
              </p:ext>
            </p:extLst>
          </p:nvPr>
        </p:nvGraphicFramePr>
        <p:xfrm>
          <a:off x="228600" y="914401"/>
          <a:ext cx="8686800" cy="2565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</a:rPr>
                        <a:t>PGS.TS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Nguyễn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Ngọc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nhiệm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91" marR="594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10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91" marR="594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- Information Security (risk management, threat hunting, incident response, intrusion detection/prevention,  ...)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- Bigdata Management (blockchain, data intensive computing, IoT ...)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- Service Integration (Enterprise Architecture, ESB, GIS, ...)</a:t>
                      </a:r>
                      <a:endParaRPr lang="en-US" sz="2000" dirty="0">
                        <a:solidFill>
                          <a:srgbClr val="00339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91" marR="5949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sng" dirty="0">
                          <a:effectLst/>
                          <a:latin typeface="+mn-lt"/>
                          <a:hlinkClick r:id="rId2"/>
                        </a:rPr>
                        <a:t>hoa.nguyen@vnu.edu.vn</a:t>
                      </a:r>
                      <a:endParaRPr lang="en-US" sz="24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91" marR="594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24" name="image11.jpg" descr="Description: D:\HN\Dropbox\Personals\Portrait\Nguyen Ngoc 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425"/>
            <a:ext cx="1368000" cy="171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87371"/>
              </p:ext>
            </p:extLst>
          </p:nvPr>
        </p:nvGraphicFramePr>
        <p:xfrm>
          <a:off x="228600" y="3489324"/>
          <a:ext cx="8686800" cy="2256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PGS. </a:t>
                      </a:r>
                      <a:r>
                        <a:rPr lang="en-US" sz="2400" dirty="0" err="1">
                          <a:effectLst/>
                        </a:rPr>
                        <a:t>TS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Nguyễn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Phó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nhiệm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môn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91" marR="594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9491" marR="594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3399"/>
                          </a:solidFill>
                          <a:effectLst/>
                        </a:rPr>
                        <a:t>Text mining, web mining, process mining, Business Intelligence, information security</a:t>
                      </a:r>
                      <a:endParaRPr lang="en-US" sz="2000" dirty="0">
                        <a:solidFill>
                          <a:srgbClr val="003399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91" marR="5949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5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9491" marR="594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hlinkClick r:id="rId4"/>
                        </a:rPr>
                        <a:t>ntthanh@vnu.edu.vn</a:t>
                      </a:r>
                      <a:endParaRPr lang="en-US" sz="2400" i="1" dirty="0">
                        <a:effectLst/>
                      </a:endParaRPr>
                    </a:p>
                  </a:txBody>
                  <a:tcPr marL="59491" marR="5949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6920"/>
            <a:ext cx="1332000" cy="19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8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r>
              <a:rPr lang="en-US" dirty="0"/>
              <a:t>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914400"/>
          <a:ext cx="8686800" cy="213201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PGS.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Thụy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(Text/Web,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thuyhq@vnu.edu.vn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0" name="image02.jpg" descr="Description: Thay HaQuangThu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454150"/>
            <a:ext cx="10398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EE1D31-A4D0-4B34-8040-5CC11DE40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72491"/>
              </p:ext>
            </p:extLst>
          </p:nvPr>
        </p:nvGraphicFramePr>
        <p:xfrm>
          <a:off x="240766" y="3369523"/>
          <a:ext cx="8686800" cy="2339974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80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PGS.TS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(nguyên TP. Đào tạo)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33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Smartphone sensor data analysis, IoT, GIS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chaunh@vnu.edu.vn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15.png" descr="chau.png">
            <a:extLst>
              <a:ext uri="{FF2B5EF4-FFF2-40B4-BE49-F238E27FC236}">
                <a16:creationId xmlns:a16="http://schemas.microsoft.com/office/drawing/2014/main" id="{9473245F-32EE-47D3-A39C-75E5FC91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9" y="3979123"/>
            <a:ext cx="110013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4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r>
              <a:rPr lang="en-US" dirty="0"/>
              <a:t>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25233"/>
              </p:ext>
            </p:extLst>
          </p:nvPr>
        </p:nvGraphicFramePr>
        <p:xfrm>
          <a:off x="259080" y="1066800"/>
          <a:ext cx="8686800" cy="22399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Data mining for smartphone sensors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Data mining for biological data such as DNA, RNA...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Web, mobile applications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nguyenhau@vnu.edu.vn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70136D-8FF5-46C1-A555-3676F8395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87289"/>
              </p:ext>
            </p:extLst>
          </p:nvPr>
        </p:nvGraphicFramePr>
        <p:xfrm>
          <a:off x="228600" y="3657599"/>
          <a:ext cx="8686800" cy="222808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TS. Lê Hồng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Hải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84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Biometric Recognition, Object recognition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Develop web, mobile apps based on Redmine, Odoo, </a:t>
                      </a:r>
                      <a:r>
                        <a:rPr lang="en-US" sz="2000" b="0" i="0" u="none" strike="noStrike" kern="120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ReactNative</a:t>
                      </a:r>
                      <a:endParaRPr lang="en-US" sz="2000" b="0" i="0" u="none" strike="noStrike" kern="12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Deploy apps on Cloud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hailh@vnu.edu.vn</a:t>
                      </a:r>
                      <a:r>
                        <a:rPr lang="en-US" sz="24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970BC30-EE2B-43D7-B6BE-297CAC4C9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1532164"/>
            <a:ext cx="1332000" cy="1444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8596C-A18C-4393-BBA7-D401FC9A4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0251"/>
            <a:ext cx="1296000" cy="17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r>
              <a:rPr lang="en-US" dirty="0"/>
              <a:t>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30615"/>
              </p:ext>
            </p:extLst>
          </p:nvPr>
        </p:nvGraphicFramePr>
        <p:xfrm>
          <a:off x="228600" y="914400"/>
          <a:ext cx="8686800" cy="2132014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Database systems, in-memory database, distributed databases, datawarehouse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duyvb@vnu.edu.vn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12692"/>
              </p:ext>
            </p:extLst>
          </p:nvPr>
        </p:nvGraphicFramePr>
        <p:xfrm>
          <a:off x="228600" y="3489325"/>
          <a:ext cx="8686800" cy="237648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NCS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Dư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Hạnh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BigData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Management, Graph Query Optimization, System Design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hanhdp@vnu.edu.vn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143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6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r>
              <a:rPr lang="en-US" dirty="0"/>
              <a:t>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38778"/>
              </p:ext>
            </p:extLst>
          </p:nvPr>
        </p:nvGraphicFramePr>
        <p:xfrm>
          <a:off x="228600" y="914400"/>
          <a:ext cx="8686800" cy="308102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PGS.TS.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CNTT</a:t>
                      </a: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-Data mining on several different topics including financial data, biological data and mobile data; Educational technology: testing and assessment applications and methods; Logistics: mining and optimization methods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hailh@vnu.edu.vn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64574"/>
              </p:ext>
            </p:extLst>
          </p:nvPr>
        </p:nvGraphicFramePr>
        <p:xfrm>
          <a:off x="228600" y="3809999"/>
          <a:ext cx="8686800" cy="20558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60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PGS.TS. Phan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(Phó CNK)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9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doanh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hieupx@vnu.edu.vn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B6802C-5B7D-43BF-8F85-038B4A82C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8" y="1352549"/>
            <a:ext cx="1387490" cy="1390651"/>
          </a:xfrm>
          <a:prstGeom prst="rect">
            <a:avLst/>
          </a:prstGeom>
        </p:spPr>
      </p:pic>
      <p:pic>
        <p:nvPicPr>
          <p:cNvPr id="10" name="image03.jpg" descr="Description: https://lh6.googleusercontent.com/ZAhkn7EvzzcurSh9r6X1te0TNLq2tJBUxM9or8rKCQFpoAxR3aDpFQDrNsvMhc5l2bS3iFy4wjVR8eFxJhG_DgRabNnz7hhzmQH09TXUl-bkg5i2K9D6NyCRJvpIKQ">
            <a:extLst>
              <a:ext uri="{FF2B5EF4-FFF2-40B4-BE49-F238E27FC236}">
                <a16:creationId xmlns:a16="http://schemas.microsoft.com/office/drawing/2014/main" id="{2A3D7A18-94EA-4927-85AB-6E6FA692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3" y="435737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2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r>
              <a:rPr lang="en-US" dirty="0"/>
              <a:t>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80244"/>
              </p:ext>
            </p:extLst>
          </p:nvPr>
        </p:nvGraphicFramePr>
        <p:xfrm>
          <a:off x="209550" y="990600"/>
          <a:ext cx="8686800" cy="233997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80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Hiếu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33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hieutt@vnu.edu.vn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02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D1C162-C5D3-4C38-B6B3-7E30A9985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2388"/>
              </p:ext>
            </p:extLst>
          </p:nvPr>
        </p:nvGraphicFramePr>
        <p:xfrm>
          <a:off x="228600" y="3489325"/>
          <a:ext cx="8686800" cy="237648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TS.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Mai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(text/web),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vutm@vnu.edu.vn</a:t>
                      </a: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0CA210C-7786-4B7A-9FA0-EEF19804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158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7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giảng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hữu</a:t>
            </a:r>
            <a:r>
              <a:rPr lang="en-US" dirty="0"/>
              <a:t>…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914400"/>
          <a:ext cx="8686800" cy="213201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NCS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Quỳnh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quynhlh@vnu.edu.vn</a:t>
                      </a: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D1078B-85C6-4C71-8441-D0023FD3A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76426"/>
              </p:ext>
            </p:extLst>
          </p:nvPr>
        </p:nvGraphicFramePr>
        <p:xfrm>
          <a:off x="228600" y="3278186"/>
          <a:ext cx="8686800" cy="213201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681841262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469160598"/>
                    </a:ext>
                  </a:extLst>
                </a:gridCol>
              </a:tblGrid>
              <a:tr h="439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ThS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Phạm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Đăng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7342"/>
                  </a:ext>
                </a:extLst>
              </a:tr>
              <a:tr h="944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Security, Blockchain, Graph Database,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DevOps,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DevSecOps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67442"/>
                  </a:ext>
                </a:extLst>
              </a:tr>
              <a:tr h="747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33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dangph@vnu.edu.vn</a:t>
                      </a: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71812"/>
                  </a:ext>
                </a:extLst>
              </a:tr>
            </a:tbl>
          </a:graphicData>
        </a:graphic>
      </p:graphicFrame>
      <p:pic>
        <p:nvPicPr>
          <p:cNvPr id="7" name="Picture 6" descr="C:\Users\Hoá\Desktop\0.jpg">
            <a:extLst>
              <a:ext uri="{FF2B5EF4-FFF2-40B4-BE49-F238E27FC236}">
                <a16:creationId xmlns:a16="http://schemas.microsoft.com/office/drawing/2014/main" id="{19AF2FAC-E08A-4F03-AC52-A6F2E410E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2154"/>
            <a:ext cx="1188000" cy="1635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3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trình</a:t>
            </a:r>
            <a:r>
              <a:rPr lang="en-US" dirty="0"/>
              <a:t> </a:t>
            </a:r>
            <a:r>
              <a:rPr lang="en-US" dirty="0" err="1"/>
              <a:t>bày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/>
              <a:t>Giới</a:t>
            </a:r>
            <a:r>
              <a:rPr lang="en-US" sz="3200" dirty="0"/>
              <a:t> </a:t>
            </a:r>
            <a:r>
              <a:rPr lang="en-US" sz="3200" dirty="0" err="1"/>
              <a:t>thiệu</a:t>
            </a:r>
            <a:r>
              <a:rPr lang="en-US" sz="3200" dirty="0"/>
              <a:t> </a:t>
            </a:r>
            <a:r>
              <a:rPr lang="en-US" sz="3200" dirty="0" err="1"/>
              <a:t>vê</a:t>
            </a:r>
            <a:r>
              <a:rPr lang="en-US" sz="3200" dirty="0"/>
              <a:t>̀ </a:t>
            </a:r>
            <a:r>
              <a:rPr lang="en-US" sz="3200" dirty="0" err="1"/>
              <a:t>nghê</a:t>
            </a:r>
            <a:r>
              <a:rPr lang="en-US" sz="3200" dirty="0"/>
              <a:t>̀ </a:t>
            </a:r>
            <a:r>
              <a:rPr lang="en-US" sz="3200" dirty="0" err="1"/>
              <a:t>Hê</a:t>
            </a:r>
            <a:r>
              <a:rPr lang="en-US" sz="3200" dirty="0"/>
              <a:t>̣ </a:t>
            </a:r>
            <a:r>
              <a:rPr lang="en-US" sz="3200" dirty="0" err="1"/>
              <a:t>thống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(HTTT)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/>
              <a:t>Bô</a:t>
            </a:r>
            <a:r>
              <a:rPr lang="en-US" sz="3200" dirty="0"/>
              <a:t>̣ </a:t>
            </a:r>
            <a:r>
              <a:rPr lang="en-US" sz="3200" dirty="0" err="1"/>
              <a:t>môn</a:t>
            </a:r>
            <a:r>
              <a:rPr lang="en-US" sz="3200" dirty="0"/>
              <a:t> HTTT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vi-VN" sz="3200" dirty="0"/>
              <a:t>Các hướng nghiên cứu chủ yếu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giảng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hữu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1878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00B050"/>
                </a:solidFill>
                <a:latin typeface="Verdana" pitchFamily="34" charset="0"/>
              </a:rPr>
              <a:t>We are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epartment of				     </a:t>
            </a:r>
            <a:b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nformation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ystems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It means</a:t>
            </a:r>
            <a:endParaRPr lang="en-US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estination of				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nsight &amp;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uccess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30163" y="5167313"/>
            <a:ext cx="9144001" cy="688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i="1" kern="0" dirty="0" err="1">
                <a:solidFill>
                  <a:srgbClr val="00B050"/>
                </a:solidFill>
              </a:rPr>
              <a:t>Cám</a:t>
            </a:r>
            <a:r>
              <a:rPr lang="en-US" i="1" kern="0" dirty="0">
                <a:solidFill>
                  <a:srgbClr val="00B050"/>
                </a:solidFill>
              </a:rPr>
              <a:t> </a:t>
            </a:r>
            <a:r>
              <a:rPr lang="en-US" i="1" kern="0" dirty="0" err="1">
                <a:solidFill>
                  <a:srgbClr val="00B050"/>
                </a:solidFill>
              </a:rPr>
              <a:t>ơn</a:t>
            </a:r>
            <a:r>
              <a:rPr lang="en-US" i="1" kern="0" dirty="0">
                <a:solidFill>
                  <a:srgbClr val="00B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71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Nghề</a:t>
            </a:r>
            <a:r>
              <a:rPr lang="en-US" dirty="0"/>
              <a:t> HTTT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: </a:t>
            </a:r>
            <a:r>
              <a:rPr lang="en-US" dirty="0" err="1"/>
              <a:t>Lương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57104"/>
            <a:ext cx="8686800" cy="6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 eaLnBrk="1" hangingPunct="1">
              <a:lnSpc>
                <a:spcPct val="80000"/>
              </a:lnSpc>
            </a:pP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3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HTTT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dirty="0" err="1"/>
              <a:t>Lương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HTTT </a:t>
            </a:r>
            <a:r>
              <a:rPr lang="en-US" dirty="0" err="1"/>
              <a:t>cả</a:t>
            </a:r>
            <a:r>
              <a:rPr lang="en-US" dirty="0"/>
              <a:t> ở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17%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(</a:t>
            </a:r>
            <a:r>
              <a:rPr lang="en-US" dirty="0" err="1"/>
              <a:t>Nace</a:t>
            </a:r>
            <a:r>
              <a:rPr lang="en-US" dirty="0"/>
              <a:t>, 2015)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kern="0" dirty="0" err="1"/>
              <a:t>Một</a:t>
            </a:r>
            <a:r>
              <a:rPr lang="en-US" kern="0" dirty="0"/>
              <a:t> </a:t>
            </a:r>
            <a:r>
              <a:rPr lang="en-US" kern="0" dirty="0" err="1"/>
              <a:t>số</a:t>
            </a:r>
            <a:r>
              <a:rPr lang="en-US" kern="0" dirty="0"/>
              <a:t> </a:t>
            </a:r>
            <a:r>
              <a:rPr lang="en-US" kern="0" dirty="0" err="1"/>
              <a:t>mức</a:t>
            </a:r>
            <a:r>
              <a:rPr lang="en-US" kern="0" dirty="0"/>
              <a:t> l</a:t>
            </a:r>
            <a:r>
              <a:rPr lang="vi-VN" kern="0" dirty="0"/>
              <a:t>ư</a:t>
            </a:r>
            <a:r>
              <a:rPr lang="en-US" kern="0" dirty="0" err="1"/>
              <a:t>ơng</a:t>
            </a:r>
            <a:r>
              <a:rPr lang="en-US" kern="0" dirty="0"/>
              <a:t> </a:t>
            </a:r>
            <a:r>
              <a:rPr lang="en-US" kern="0" dirty="0" err="1"/>
              <a:t>hiện</a:t>
            </a:r>
            <a:r>
              <a:rPr lang="en-US" kern="0" dirty="0"/>
              <a:t> nay: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Software Architect - $116.267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Data Scientist - $109,399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 err="1"/>
              <a:t>Devops</a:t>
            </a:r>
            <a:r>
              <a:rPr lang="en-US" kern="0" dirty="0"/>
              <a:t> Engineer - $106.045 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Software Engineer - $98.304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Java Developer - $98.304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Mobile Developer - $96.133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Front end Developer - $92.133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Software Developer - $87.185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/>
              <a:t>Database Admin - $87.025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kern="0" dirty="0" err="1"/>
              <a:t>.Net</a:t>
            </a:r>
            <a:r>
              <a:rPr lang="en-US" kern="0" dirty="0"/>
              <a:t> Developer - $83.936 </a:t>
            </a:r>
          </a:p>
          <a:p>
            <a:pPr lvl="1" algn="just" eaLnBrk="1" hangingPunct="1">
              <a:lnSpc>
                <a:spcPct val="80000"/>
              </a:lnSpc>
            </a:pPr>
            <a:endParaRPr lang="en-US" kern="0" dirty="0"/>
          </a:p>
          <a:p>
            <a:pPr lvl="1" eaLnBrk="1" hangingPunct="1">
              <a:lnSpc>
                <a:spcPct val="80000"/>
              </a:lnSpc>
            </a:pPr>
            <a:endParaRPr lang="en-US" sz="2000" kern="0" dirty="0"/>
          </a:p>
          <a:p>
            <a:pPr lvl="1" eaLnBrk="1" hangingPunct="1">
              <a:lnSpc>
                <a:spcPct val="80000"/>
              </a:lnSpc>
            </a:pPr>
            <a:endParaRPr lang="en-US" sz="2000" kern="0" dirty="0"/>
          </a:p>
          <a:p>
            <a:pPr lvl="1" eaLnBrk="1" hangingPunct="1">
              <a:lnSpc>
                <a:spcPct val="80000"/>
              </a:lnSpc>
            </a:pPr>
            <a:endParaRPr lang="en-US" sz="2000" kern="0" dirty="0"/>
          </a:p>
          <a:p>
            <a:pPr lvl="1" eaLnBrk="1" hangingPunct="1">
              <a:lnSpc>
                <a:spcPct val="80000"/>
              </a:lnSpc>
            </a:pPr>
            <a:endParaRPr lang="en-US" sz="2000" kern="0" dirty="0"/>
          </a:p>
          <a:p>
            <a:pPr lvl="1" eaLnBrk="1" hangingPunct="1">
              <a:lnSpc>
                <a:spcPct val="80000"/>
              </a:lnSpc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21687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Nghề HTTT trên thế giới: Đào tạo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76200" y="1723952"/>
            <a:ext cx="8686800" cy="295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 eaLnBrk="1" hangingPunct="1">
              <a:lnSpc>
                <a:spcPct val="80000"/>
              </a:lnSpc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b="1" dirty="0"/>
              <a:t>1,300 </a:t>
            </a:r>
            <a:r>
              <a:rPr lang="en-US" sz="2800" b="1" dirty="0" err="1"/>
              <a:t>chương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/>
              <a:t>đào</a:t>
            </a:r>
            <a:r>
              <a:rPr lang="en-US" sz="2800" b="1" dirty="0"/>
              <a:t> </a:t>
            </a:r>
            <a:r>
              <a:rPr lang="en-US" sz="2800" b="1" dirty="0" err="1"/>
              <a:t>tạo</a:t>
            </a:r>
            <a:r>
              <a:rPr lang="en-US" sz="2800" b="1" dirty="0"/>
              <a:t> HTTT </a:t>
            </a:r>
            <a:r>
              <a:rPr lang="en-US" sz="2800" dirty="0"/>
              <a:t>ở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Mỹ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thiểu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hoặc</a:t>
            </a:r>
            <a:r>
              <a:rPr lang="en-US" sz="2800" dirty="0"/>
              <a:t> Khoa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(CNTT).</a:t>
            </a:r>
          </a:p>
          <a:p>
            <a:pPr lvl="1" algn="just" eaLnBrk="1" hangingPunct="1">
              <a:lnSpc>
                <a:spcPct val="80000"/>
              </a:lnSpc>
            </a:pPr>
            <a:endParaRPr lang="en-US" sz="2800" dirty="0"/>
          </a:p>
          <a:p>
            <a:pPr lvl="1" algn="just" eaLnBrk="1" hangingPunct="1">
              <a:lnSpc>
                <a:spcPct val="80000"/>
              </a:lnSpc>
            </a:pP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HTTT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tốp</a:t>
            </a:r>
            <a:r>
              <a:rPr lang="en-US" sz="2800" dirty="0"/>
              <a:t> 5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tốp</a:t>
            </a:r>
            <a:r>
              <a:rPr lang="en-US" sz="2800" dirty="0"/>
              <a:t> 10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lao </a:t>
            </a:r>
            <a:r>
              <a:rPr lang="en-US" sz="2800" dirty="0" err="1"/>
              <a:t>động</a:t>
            </a:r>
            <a:r>
              <a:rPr lang="en-US" sz="2800" dirty="0"/>
              <a:t> (</a:t>
            </a:r>
            <a:r>
              <a:rPr lang="en-US" sz="2800" dirty="0" err="1"/>
              <a:t>Nace</a:t>
            </a:r>
            <a:r>
              <a:rPr lang="en-US" sz="2800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349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Nghề HTTT trên thế giới: Việc làm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57104"/>
            <a:ext cx="8686800" cy="36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80000"/>
              </a:lnSpc>
            </a:pPr>
            <a:r>
              <a:rPr lang="en-US" sz="2000"/>
              <a:t>Người tốt nghiệp HTTT rất nhanh có việc làm đúng chuyên môn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Khi tốt nghiệp: ĐH 80%, ThS 65%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Sau 6 tháng: ĐH 89%, ThS 94%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710535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hlinkClick r:id="rId2"/>
              </a:rPr>
              <a:t>http://isjobindex.com/</a:t>
            </a:r>
            <a:r>
              <a:rPr lang="en-US" sz="2400"/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829300" cy="37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1251284"/>
            <a:ext cx="4241800" cy="33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HTTT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029200"/>
          </a:xfrm>
        </p:spPr>
        <p:txBody>
          <a:bodyPr/>
          <a:lstStyle/>
          <a:p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1995,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Khoa</a:t>
            </a:r>
            <a:r>
              <a:rPr lang="en-US" sz="2000" dirty="0"/>
              <a:t> CNTT </a:t>
            </a:r>
            <a:r>
              <a:rPr lang="en-US" sz="2000" dirty="0" err="1"/>
              <a:t>trường</a:t>
            </a:r>
            <a:r>
              <a:rPr lang="en-US" sz="2000" dirty="0"/>
              <a:t> ĐHTHHN (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ĐHKHTN)</a:t>
            </a:r>
          </a:p>
          <a:p>
            <a:pPr lvl="1"/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tiên</a:t>
            </a:r>
            <a:r>
              <a:rPr lang="en-US" sz="1800" dirty="0"/>
              <a:t>: TS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Tuệ</a:t>
            </a:r>
            <a:r>
              <a:rPr lang="en-US" sz="1800" dirty="0"/>
              <a:t> 	(1995-2006)</a:t>
            </a:r>
          </a:p>
          <a:p>
            <a:pPr lvl="1"/>
            <a:r>
              <a:rPr lang="en-US" sz="1800" dirty="0" err="1"/>
              <a:t>Phó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	PGS. </a:t>
            </a:r>
            <a:r>
              <a:rPr lang="en-US" sz="1800" dirty="0" err="1"/>
              <a:t>Trịnh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Tiến</a:t>
            </a:r>
            <a:r>
              <a:rPr lang="en-US" sz="1800" dirty="0"/>
              <a:t> 	(1995-2004)</a:t>
            </a:r>
          </a:p>
          <a:p>
            <a:r>
              <a:rPr lang="en-US" sz="2000" dirty="0" err="1"/>
              <a:t>Khoa</a:t>
            </a:r>
            <a:r>
              <a:rPr lang="en-US" sz="2000" dirty="0"/>
              <a:t> CNTT </a:t>
            </a:r>
            <a:r>
              <a:rPr lang="en-US" sz="2000" dirty="0" err="1"/>
              <a:t>tái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9/2004</a:t>
            </a:r>
          </a:p>
          <a:p>
            <a:pPr lvl="1"/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: 	TS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Tuệ</a:t>
            </a:r>
            <a:r>
              <a:rPr lang="en-US" sz="1800" dirty="0"/>
              <a:t> 	(1995-2006)</a:t>
            </a:r>
          </a:p>
          <a:p>
            <a:pPr lvl="1"/>
            <a:r>
              <a:rPr lang="en-US" sz="1800" dirty="0"/>
              <a:t>	 </a:t>
            </a:r>
            <a:r>
              <a:rPr lang="en-US" sz="1800" dirty="0" err="1"/>
              <a:t>Phó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	</a:t>
            </a:r>
            <a:r>
              <a:rPr lang="en-US" sz="1800" dirty="0" err="1"/>
              <a:t>ThS</a:t>
            </a:r>
            <a:r>
              <a:rPr lang="en-US" sz="1800" dirty="0"/>
              <a:t>.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	(2004-2005)</a:t>
            </a:r>
          </a:p>
          <a:p>
            <a:pPr lvl="1"/>
            <a:r>
              <a:rPr lang="en-US" sz="1800" dirty="0"/>
              <a:t>	 </a:t>
            </a:r>
            <a:r>
              <a:rPr lang="en-US" sz="1800" dirty="0" err="1"/>
              <a:t>Phó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	TS.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Hải</a:t>
            </a:r>
            <a:r>
              <a:rPr lang="en-US" sz="1800" dirty="0"/>
              <a:t> </a:t>
            </a:r>
            <a:r>
              <a:rPr lang="en-US" sz="1800" dirty="0" err="1"/>
              <a:t>Châu</a:t>
            </a:r>
            <a:r>
              <a:rPr lang="en-US" sz="1800" dirty="0"/>
              <a:t> 	(2005-2007)</a:t>
            </a:r>
          </a:p>
          <a:p>
            <a:pPr lvl="1"/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 	TS.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Hải</a:t>
            </a:r>
            <a:r>
              <a:rPr lang="en-US" sz="1800" dirty="0"/>
              <a:t> </a:t>
            </a:r>
            <a:r>
              <a:rPr lang="en-US" sz="1800" dirty="0" err="1"/>
              <a:t>Châu</a:t>
            </a:r>
            <a:r>
              <a:rPr lang="en-US" sz="1800" dirty="0"/>
              <a:t>  	(2007-2010)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err="1"/>
              <a:t>Phó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	TS.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Ngọc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	 (2007-2009)</a:t>
            </a:r>
          </a:p>
          <a:p>
            <a:pPr lvl="1"/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 	PGS.TS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Ngọc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(2010-nay)</a:t>
            </a:r>
          </a:p>
          <a:p>
            <a:pPr lvl="1"/>
            <a:r>
              <a:rPr lang="en-US" sz="1800" dirty="0"/>
              <a:t>    </a:t>
            </a:r>
            <a:r>
              <a:rPr lang="en-US" sz="1800" dirty="0" err="1"/>
              <a:t>Phó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:	PGS.TS.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(2010-nay)</a:t>
            </a:r>
          </a:p>
          <a:p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endParaRPr lang="en-US" sz="2000" dirty="0"/>
          </a:p>
          <a:p>
            <a:pPr lvl="1"/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HTTT: P311, P313&amp; PTN </a:t>
            </a:r>
            <a:r>
              <a:rPr lang="en-US" sz="1800" dirty="0" err="1"/>
              <a:t>DS&amp;KTlab</a:t>
            </a:r>
            <a:r>
              <a:rPr lang="en-US" sz="1800" dirty="0"/>
              <a:t> P310, 312 </a:t>
            </a:r>
            <a:r>
              <a:rPr lang="en-US" sz="1800" dirty="0" err="1"/>
              <a:t>tầng</a:t>
            </a:r>
            <a:r>
              <a:rPr lang="en-US" sz="1800" dirty="0"/>
              <a:t> 3 </a:t>
            </a:r>
            <a:r>
              <a:rPr lang="en-US" sz="1800" dirty="0" err="1"/>
              <a:t>nhà</a:t>
            </a:r>
            <a:r>
              <a:rPr lang="en-US" sz="1800" dirty="0"/>
              <a:t> E3</a:t>
            </a:r>
          </a:p>
          <a:p>
            <a:r>
              <a:rPr lang="en-US" sz="2000" dirty="0"/>
              <a:t>Website :  </a:t>
            </a:r>
            <a:r>
              <a:rPr lang="en-US" sz="2000" dirty="0">
                <a:hlinkClick r:id="rId2"/>
              </a:rPr>
              <a:t>http://uet.vnu.edu.vn/htttb</a:t>
            </a:r>
            <a:r>
              <a:rPr lang="en-US" sz="2000" dirty="0"/>
              <a:t> &amp; </a:t>
            </a:r>
            <a:r>
              <a:rPr lang="en-US" sz="2000" dirty="0">
                <a:hlinkClick r:id="rId3"/>
              </a:rPr>
              <a:t>http://vnlp.net/blog/</a:t>
            </a:r>
            <a:r>
              <a:rPr lang="en-US" sz="20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KTLab</a:t>
            </a:r>
            <a:r>
              <a:rPr lang="en-US" sz="1800" dirty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ngũ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u="sng" dirty="0">
                <a:solidFill>
                  <a:srgbClr val="CC3399"/>
                </a:solidFill>
              </a:rPr>
              <a:t>5 PGS. TS</a:t>
            </a:r>
            <a:r>
              <a:rPr lang="en-US" sz="1800" dirty="0"/>
              <a:t>: </a:t>
            </a:r>
            <a:r>
              <a:rPr lang="en-US" sz="1800" dirty="0" err="1"/>
              <a:t>Hà</a:t>
            </a:r>
            <a:r>
              <a:rPr lang="en-US" sz="1800" dirty="0"/>
              <a:t> Quang </a:t>
            </a:r>
            <a:r>
              <a:rPr lang="en-US" sz="1800" dirty="0" err="1"/>
              <a:t>Thuỵ</a:t>
            </a:r>
            <a:r>
              <a:rPr lang="en-US" sz="1800" dirty="0"/>
              <a:t>, Nguyễn </a:t>
            </a:r>
            <a:r>
              <a:rPr lang="en-US" sz="1800" dirty="0" err="1"/>
              <a:t>Hải</a:t>
            </a:r>
            <a:r>
              <a:rPr lang="en-US" sz="1800" dirty="0"/>
              <a:t> </a:t>
            </a:r>
            <a:r>
              <a:rPr lang="en-US" sz="1800" dirty="0" err="1"/>
              <a:t>Châu</a:t>
            </a:r>
            <a:r>
              <a:rPr lang="en-US" sz="1800" dirty="0"/>
              <a:t>, Nguyễn Ngọc Hoá, Nguyễn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, Phan </a:t>
            </a:r>
            <a:r>
              <a:rPr lang="en-US" sz="1800" dirty="0" err="1"/>
              <a:t>Xuân</a:t>
            </a:r>
            <a:r>
              <a:rPr lang="en-US" sz="1800" dirty="0"/>
              <a:t> </a:t>
            </a:r>
            <a:r>
              <a:rPr lang="en-US" sz="1800" dirty="0" err="1"/>
              <a:t>Hiếu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CC3399"/>
                </a:solidFill>
              </a:rPr>
              <a:t>6 TS</a:t>
            </a:r>
            <a:r>
              <a:rPr lang="en-US" sz="1800" dirty="0"/>
              <a:t>: </a:t>
            </a:r>
            <a:r>
              <a:rPr lang="en-US" sz="1800" dirty="0" err="1"/>
              <a:t>Trần</a:t>
            </a:r>
            <a:r>
              <a:rPr lang="en-US" sz="1800" dirty="0"/>
              <a:t> </a:t>
            </a:r>
            <a:r>
              <a:rPr lang="en-US" sz="1800" dirty="0" err="1"/>
              <a:t>Trọng</a:t>
            </a:r>
            <a:r>
              <a:rPr lang="en-US" sz="1800" dirty="0"/>
              <a:t> </a:t>
            </a:r>
            <a:r>
              <a:rPr lang="en-US" sz="1800" dirty="0" err="1"/>
              <a:t>Hiếu</a:t>
            </a:r>
            <a:r>
              <a:rPr lang="en-US" sz="1800" dirty="0"/>
              <a:t>, </a:t>
            </a:r>
            <a:r>
              <a:rPr lang="en-US" sz="1800" dirty="0" err="1"/>
              <a:t>Bùi</a:t>
            </a:r>
            <a:r>
              <a:rPr lang="en-US" sz="1800" dirty="0"/>
              <a:t> Quang </a:t>
            </a:r>
            <a:r>
              <a:rPr lang="en-US" sz="1800" dirty="0" err="1"/>
              <a:t>Hưng</a:t>
            </a:r>
            <a:r>
              <a:rPr lang="en-US" sz="1800" dirty="0"/>
              <a:t>, Nguyễn Thị </a:t>
            </a:r>
            <a:r>
              <a:rPr lang="en-US" sz="1800" dirty="0" err="1"/>
              <a:t>Hậu</a:t>
            </a:r>
            <a:r>
              <a:rPr lang="en-US" sz="1800" dirty="0"/>
              <a:t>, Lê Hồng </a:t>
            </a:r>
            <a:r>
              <a:rPr lang="en-US" sz="1800" dirty="0" err="1"/>
              <a:t>Hải</a:t>
            </a:r>
            <a:r>
              <a:rPr lang="en-US" sz="1800" dirty="0"/>
              <a:t>, </a:t>
            </a:r>
            <a:r>
              <a:rPr lang="en-US" sz="1800" dirty="0" err="1"/>
              <a:t>Trần</a:t>
            </a:r>
            <a:r>
              <a:rPr lang="en-US" sz="1800" dirty="0"/>
              <a:t> Mai </a:t>
            </a:r>
            <a:r>
              <a:rPr lang="en-US" sz="1800" dirty="0" err="1"/>
              <a:t>Vũ</a:t>
            </a:r>
            <a:r>
              <a:rPr lang="en-US" sz="1800" dirty="0"/>
              <a:t>, Lê </a:t>
            </a:r>
            <a:r>
              <a:rPr lang="en-US" sz="1800" dirty="0" err="1"/>
              <a:t>Đức</a:t>
            </a:r>
            <a:r>
              <a:rPr lang="en-US" sz="1800" dirty="0"/>
              <a:t> </a:t>
            </a:r>
            <a:r>
              <a:rPr lang="en-US" sz="1800" dirty="0" err="1"/>
              <a:t>Trọng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u="sng" dirty="0">
                <a:solidFill>
                  <a:srgbClr val="CC3399"/>
                </a:solidFill>
              </a:rPr>
              <a:t>5 NCS/</a:t>
            </a:r>
            <a:r>
              <a:rPr lang="en-US" sz="1800" b="1" u="sng" dirty="0" err="1">
                <a:solidFill>
                  <a:srgbClr val="CC3399"/>
                </a:solidFill>
              </a:rPr>
              <a:t>ThS</a:t>
            </a:r>
            <a:r>
              <a:rPr lang="en-US" sz="1800" dirty="0"/>
              <a:t>: </a:t>
            </a:r>
            <a:r>
              <a:rPr lang="en-US" sz="1800" dirty="0" err="1"/>
              <a:t>Vũ</a:t>
            </a:r>
            <a:r>
              <a:rPr lang="en-US" sz="1800" dirty="0"/>
              <a:t> </a:t>
            </a:r>
            <a:r>
              <a:rPr lang="en-US" sz="1800" dirty="0" err="1"/>
              <a:t>Bá</a:t>
            </a:r>
            <a:r>
              <a:rPr lang="en-US" sz="1800" dirty="0"/>
              <a:t> </a:t>
            </a:r>
            <a:r>
              <a:rPr lang="en-US" sz="1800" dirty="0" err="1"/>
              <a:t>Duy</a:t>
            </a:r>
            <a:r>
              <a:rPr lang="en-US" sz="1800" dirty="0"/>
              <a:t>, </a:t>
            </a:r>
            <a:r>
              <a:rPr lang="en-US" sz="1800" dirty="0" err="1"/>
              <a:t>Dư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 Hạnh, </a:t>
            </a:r>
            <a:r>
              <a:rPr lang="en-US" sz="1800" dirty="0" err="1"/>
              <a:t>Phạm</a:t>
            </a:r>
            <a:r>
              <a:rPr lang="en-US" sz="1800" dirty="0"/>
              <a:t> </a:t>
            </a:r>
            <a:r>
              <a:rPr lang="en-US" sz="1800" dirty="0" err="1"/>
              <a:t>Hải</a:t>
            </a:r>
            <a:r>
              <a:rPr lang="en-US" sz="1800" dirty="0"/>
              <a:t> </a:t>
            </a:r>
            <a:r>
              <a:rPr lang="en-US" sz="1800" dirty="0" err="1"/>
              <a:t>Đăng</a:t>
            </a:r>
            <a:r>
              <a:rPr lang="en-US" sz="1800" dirty="0"/>
              <a:t>, Lê </a:t>
            </a:r>
            <a:r>
              <a:rPr lang="en-US" sz="1800" dirty="0" err="1"/>
              <a:t>Hoàng</a:t>
            </a:r>
            <a:r>
              <a:rPr lang="en-US" sz="1800" dirty="0"/>
              <a:t> </a:t>
            </a:r>
            <a:r>
              <a:rPr lang="en-US" sz="1800" dirty="0" err="1"/>
              <a:t>Quỳnh</a:t>
            </a:r>
            <a:r>
              <a:rPr lang="en-US" sz="1800" dirty="0"/>
              <a:t>, Phạm </a:t>
            </a:r>
            <a:r>
              <a:rPr lang="en-US" sz="1800" dirty="0" err="1"/>
              <a:t>Cẩm</a:t>
            </a:r>
            <a:r>
              <a:rPr lang="en-US" sz="1800" dirty="0"/>
              <a:t> Ngọc (Bỉ), </a:t>
            </a:r>
            <a:r>
              <a:rPr lang="en-US" sz="1800" dirty="0" err="1"/>
              <a:t>Phạm</a:t>
            </a:r>
            <a:r>
              <a:rPr lang="en-US" sz="1800" dirty="0"/>
              <a:t> </a:t>
            </a:r>
            <a:r>
              <a:rPr lang="en-US" sz="1800" dirty="0" err="1"/>
              <a:t>Duy</a:t>
            </a:r>
            <a:r>
              <a:rPr lang="en-US" sz="1800" dirty="0"/>
              <a:t> </a:t>
            </a:r>
            <a:r>
              <a:rPr lang="en-US" sz="1800" dirty="0" err="1"/>
              <a:t>Phúc</a:t>
            </a:r>
            <a:r>
              <a:rPr lang="en-US" sz="1800" dirty="0"/>
              <a:t> (Ý)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cs typeface="Arial" pitchFamily="34" charset="0"/>
              </a:rPr>
              <a:t>Giảng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viên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kiêm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nhiệm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GS. TSKH. </a:t>
            </a:r>
            <a:r>
              <a:rPr lang="en-US" sz="1800" dirty="0" err="1">
                <a:cs typeface="Arial" panose="020B0604020202020204" pitchFamily="34" charset="0"/>
              </a:rPr>
              <a:t>Đỗ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Văn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Tiến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dirty="0" err="1">
                <a:cs typeface="Arial" panose="020B0604020202020204" pitchFamily="34" charset="0"/>
              </a:rPr>
              <a:t>ĐHQLvà</a:t>
            </a:r>
            <a:r>
              <a:rPr lang="en-US" sz="1800" dirty="0">
                <a:cs typeface="Arial" panose="020B0604020202020204" pitchFamily="34" charset="0"/>
              </a:rPr>
              <a:t> CN Budapest, </a:t>
            </a:r>
            <a:r>
              <a:rPr lang="en-US" sz="1800" dirty="0" err="1">
                <a:cs typeface="Arial" panose="020B0604020202020204" pitchFamily="34" charset="0"/>
              </a:rPr>
              <a:t>Hungaria</a:t>
            </a:r>
            <a:endParaRPr lang="en-US" sz="18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GS.TS. Vũ </a:t>
            </a:r>
            <a:r>
              <a:rPr lang="en-US" sz="1800" dirty="0" err="1"/>
              <a:t>Đức</a:t>
            </a:r>
            <a:r>
              <a:rPr lang="en-US" sz="1800" dirty="0"/>
              <a:t> </a:t>
            </a:r>
            <a:r>
              <a:rPr lang="en-US" sz="1800" dirty="0" err="1"/>
              <a:t>Thi</a:t>
            </a:r>
            <a:r>
              <a:rPr lang="en-US" sz="1800" dirty="0"/>
              <a:t>, PGS.TS. Nguyễn </a:t>
            </a:r>
            <a:r>
              <a:rPr lang="en-US" sz="1800" dirty="0" err="1"/>
              <a:t>Hà</a:t>
            </a:r>
            <a:r>
              <a:rPr lang="en-US" sz="1800" dirty="0"/>
              <a:t> Nam, </a:t>
            </a:r>
            <a:r>
              <a:rPr lang="en-US" sz="1800" dirty="0" err="1"/>
              <a:t>Viện</a:t>
            </a:r>
            <a:r>
              <a:rPr lang="en-US" sz="1800" dirty="0"/>
              <a:t> CNTT – ĐHQGHN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PGS. TSKH. </a:t>
            </a:r>
            <a:r>
              <a:rPr lang="en-US" sz="1800" dirty="0" err="1">
                <a:cs typeface="Arial" panose="020B0604020202020204" pitchFamily="34" charset="0"/>
              </a:rPr>
              <a:t>Nguyễn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Hùng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Sơn</a:t>
            </a:r>
            <a:r>
              <a:rPr lang="en-US" sz="1800" dirty="0">
                <a:cs typeface="Arial" panose="020B0604020202020204" pitchFamily="34" charset="0"/>
              </a:rPr>
              <a:t>, ĐH </a:t>
            </a:r>
            <a:r>
              <a:rPr lang="en-US" sz="1800" dirty="0" err="1">
                <a:cs typeface="Arial" panose="020B0604020202020204" pitchFamily="34" charset="0"/>
              </a:rPr>
              <a:t>Warsawa</a:t>
            </a:r>
            <a:r>
              <a:rPr lang="en-US" sz="1800" dirty="0">
                <a:cs typeface="Arial" panose="020B0604020202020204" pitchFamily="34" charset="0"/>
              </a:rPr>
              <a:t>, Ba Lan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PGS. TSKH. </a:t>
            </a:r>
            <a:r>
              <a:rPr lang="en-US" sz="1800" dirty="0" err="1">
                <a:cs typeface="Arial" panose="020B0604020202020204" pitchFamily="34" charset="0"/>
              </a:rPr>
              <a:t>Nguyễn</a:t>
            </a:r>
            <a:r>
              <a:rPr lang="en-US" sz="1800" dirty="0">
                <a:cs typeface="Arial" panose="020B0604020202020204" pitchFamily="34" charset="0"/>
              </a:rPr>
              <a:t> Anh Linh, ĐH </a:t>
            </a:r>
            <a:r>
              <a:rPr lang="en-US" sz="1800" dirty="0" err="1">
                <a:cs typeface="Arial" panose="020B0604020202020204" pitchFamily="34" charset="0"/>
              </a:rPr>
              <a:t>Warsawa</a:t>
            </a:r>
            <a:r>
              <a:rPr lang="en-US" sz="1800" dirty="0">
                <a:cs typeface="Arial" panose="020B0604020202020204" pitchFamily="34" charset="0"/>
              </a:rPr>
              <a:t>, Ba Lan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PGS.TS. </a:t>
            </a:r>
            <a:r>
              <a:rPr lang="en-US" sz="1800" dirty="0" err="1">
                <a:cs typeface="Arial" panose="020B0604020202020204" pitchFamily="34" charset="0"/>
              </a:rPr>
              <a:t>Nguyễn</a:t>
            </a:r>
            <a:r>
              <a:rPr lang="en-US" sz="1800" dirty="0">
                <a:cs typeface="Arial" panose="020B0604020202020204" pitchFamily="34" charset="0"/>
              </a:rPr>
              <a:t> Kim </a:t>
            </a:r>
            <a:r>
              <a:rPr lang="en-US" sz="1800" dirty="0" err="1">
                <a:cs typeface="Arial" panose="020B0604020202020204" pitchFamily="34" charset="0"/>
              </a:rPr>
              <a:t>Khoa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dirty="0" err="1">
                <a:cs typeface="Arial" panose="020B0604020202020204" pitchFamily="34" charset="0"/>
              </a:rPr>
              <a:t>Đại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học</a:t>
            </a:r>
            <a:r>
              <a:rPr lang="en-US" sz="1800" dirty="0">
                <a:cs typeface="Arial" panose="020B0604020202020204" pitchFamily="34" charset="0"/>
              </a:rPr>
              <a:t> Montreal, Canada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PGS. TS. </a:t>
            </a:r>
            <a:r>
              <a:rPr lang="en-US" sz="1800" dirty="0" err="1">
                <a:cs typeface="Arial" panose="020B0604020202020204" pitchFamily="34" charset="0"/>
              </a:rPr>
              <a:t>Đỗ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Văn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Thành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dirty="0" err="1">
                <a:cs typeface="Arial" panose="020B0604020202020204" pitchFamily="34" charset="0"/>
              </a:rPr>
              <a:t>Bộ</a:t>
            </a:r>
            <a:r>
              <a:rPr lang="en-US" sz="1800" dirty="0">
                <a:cs typeface="Arial" panose="020B0604020202020204" pitchFamily="34" charset="0"/>
              </a:rPr>
              <a:t> KH-ĐT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TS. </a:t>
            </a:r>
            <a:r>
              <a:rPr lang="en-US" sz="1800" dirty="0" err="1"/>
              <a:t>Nguyễn</a:t>
            </a:r>
            <a:r>
              <a:rPr lang="en-US" sz="1800" dirty="0"/>
              <a:t> </a:t>
            </a:r>
            <a:r>
              <a:rPr lang="en-US" sz="1800" dirty="0" err="1"/>
              <a:t>Tuệ</a:t>
            </a:r>
            <a:r>
              <a:rPr lang="en-US" sz="1800" dirty="0"/>
              <a:t>, </a:t>
            </a:r>
            <a:r>
              <a:rPr lang="en-US" sz="1800" dirty="0" err="1"/>
              <a:t>nguyên</a:t>
            </a:r>
            <a:r>
              <a:rPr lang="en-US" sz="1800" dirty="0"/>
              <a:t> CNBM </a:t>
            </a:r>
            <a:r>
              <a:rPr lang="en-US" sz="1800" dirty="0" err="1"/>
              <a:t>đầu</a:t>
            </a:r>
            <a:r>
              <a:rPr lang="en-US" sz="1800" dirty="0"/>
              <a:t> </a:t>
            </a:r>
            <a:r>
              <a:rPr lang="en-US" sz="1800" dirty="0" err="1"/>
              <a:t>tiên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TS. </a:t>
            </a:r>
            <a:r>
              <a:rPr lang="en-US" sz="1800" dirty="0" err="1">
                <a:cs typeface="Arial" panose="020B0604020202020204" pitchFamily="34" charset="0"/>
              </a:rPr>
              <a:t>Nguyễn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Việt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Cường</a:t>
            </a:r>
            <a:r>
              <a:rPr lang="en-US" sz="1800" dirty="0">
                <a:cs typeface="Arial" panose="020B0604020202020204" pitchFamily="34" charset="0"/>
              </a:rPr>
              <a:t>, </a:t>
            </a:r>
            <a:r>
              <a:rPr lang="en-US" sz="1800" dirty="0" err="1">
                <a:cs typeface="Arial" panose="020B0604020202020204" pitchFamily="34" charset="0"/>
              </a:rPr>
              <a:t>Viện</a:t>
            </a:r>
            <a:r>
              <a:rPr lang="en-US" sz="1800" dirty="0">
                <a:cs typeface="Arial" panose="020B0604020202020204" pitchFamily="34" charset="0"/>
              </a:rPr>
              <a:t> JAIST, </a:t>
            </a:r>
            <a:r>
              <a:rPr lang="en-US" sz="1800" dirty="0" err="1">
                <a:cs typeface="Arial" panose="020B0604020202020204" pitchFamily="34" charset="0"/>
              </a:rPr>
              <a:t>Nhật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err="1">
                <a:cs typeface="Arial" panose="020B0604020202020204" pitchFamily="34" charset="0"/>
              </a:rPr>
              <a:t>Bản</a:t>
            </a:r>
            <a:endParaRPr lang="en-US" sz="18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TS. </a:t>
            </a:r>
            <a:r>
              <a:rPr lang="en-US" sz="1800" dirty="0" err="1"/>
              <a:t>Nguyễn</a:t>
            </a:r>
            <a:r>
              <a:rPr lang="en-US" sz="1800" dirty="0"/>
              <a:t> Thanh </a:t>
            </a:r>
            <a:r>
              <a:rPr lang="en-US" sz="1800" dirty="0" err="1"/>
              <a:t>Sơn</a:t>
            </a:r>
            <a:r>
              <a:rPr lang="en-US" sz="1800" dirty="0"/>
              <a:t> (Singapore), TS. </a:t>
            </a:r>
            <a:r>
              <a:rPr lang="en-US" sz="1800" dirty="0" err="1"/>
              <a:t>Vũ</a:t>
            </a:r>
            <a:r>
              <a:rPr lang="en-US" sz="1800" dirty="0"/>
              <a:t> </a:t>
            </a:r>
            <a:r>
              <a:rPr lang="en-US" sz="1800" dirty="0" err="1"/>
              <a:t>Tiến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(</a:t>
            </a:r>
            <a:r>
              <a:rPr lang="en-US" sz="1800" dirty="0" err="1"/>
              <a:t>Úc</a:t>
            </a:r>
            <a:r>
              <a:rPr lang="en-US" sz="1800" dirty="0"/>
              <a:t>),</a:t>
            </a:r>
            <a:endParaRPr lang="en-US" sz="18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dirty="0">
                <a:cs typeface="Arial" panose="020B0604020202020204" pitchFamily="34" charset="0"/>
              </a:rPr>
              <a:t>… 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029200"/>
          </a:xfrm>
        </p:spPr>
        <p:txBody>
          <a:bodyPr/>
          <a:lstStyle/>
          <a:p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trương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, </a:t>
            </a:r>
            <a:r>
              <a:rPr lang="en-US" sz="2000" dirty="0" err="1"/>
              <a:t>Khoa</a:t>
            </a:r>
            <a:r>
              <a:rPr lang="en-US" sz="2000" dirty="0"/>
              <a:t> CNTT</a:t>
            </a:r>
          </a:p>
          <a:p>
            <a:pPr lvl="1"/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, </a:t>
            </a:r>
            <a:r>
              <a:rPr lang="en-US" sz="1800" dirty="0" err="1"/>
              <a:t>bồi</a:t>
            </a:r>
            <a:r>
              <a:rPr lang="en-US" sz="1800" dirty="0"/>
              <a:t> </a:t>
            </a:r>
            <a:r>
              <a:rPr lang="en-US" sz="1800" dirty="0" err="1"/>
              <a:t>dưỡng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tài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KH-CN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nghệ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lấy</a:t>
            </a:r>
            <a:r>
              <a:rPr lang="en-US" sz="1800" dirty="0"/>
              <a:t> CNTT-TT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tâm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Lấy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mạnh</a:t>
            </a:r>
            <a:r>
              <a:rPr lang="en-US" sz="1800" dirty="0"/>
              <a:t> </a:t>
            </a:r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CNTT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chuẩn</a:t>
            </a:r>
            <a:r>
              <a:rPr lang="en-US" sz="1800" dirty="0"/>
              <a:t> </a:t>
            </a:r>
            <a:r>
              <a:rPr lang="en-US" sz="1800" dirty="0" err="1"/>
              <a:t>kiểm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khu</a:t>
            </a:r>
            <a:r>
              <a:rPr lang="en-US" sz="1800" dirty="0"/>
              <a:t> </a:t>
            </a:r>
            <a:r>
              <a:rPr lang="en-US" sz="1800" dirty="0" err="1"/>
              <a:t>vực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nòng</a:t>
            </a:r>
            <a:r>
              <a:rPr lang="en-US" sz="1800" dirty="0"/>
              <a:t> </a:t>
            </a:r>
            <a:r>
              <a:rPr lang="en-US" sz="1800" dirty="0" err="1"/>
              <a:t>cốt</a:t>
            </a:r>
            <a:r>
              <a:rPr lang="en-US" sz="1800" dirty="0"/>
              <a:t> </a:t>
            </a:r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mạnh</a:t>
            </a:r>
            <a:r>
              <a:rPr lang="en-US" sz="1800" dirty="0"/>
              <a:t> </a:t>
            </a:r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endParaRPr lang="en-US" sz="1800" dirty="0"/>
          </a:p>
          <a:p>
            <a:pPr lvl="1"/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r>
              <a:rPr lang="en-US" sz="1800" dirty="0"/>
              <a:t> </a:t>
            </a:r>
            <a:r>
              <a:rPr lang="en-US" sz="1800" dirty="0" err="1"/>
              <a:t>nhóm</a:t>
            </a:r>
            <a:r>
              <a:rPr lang="en-US" sz="1800" dirty="0"/>
              <a:t> </a:t>
            </a:r>
            <a:r>
              <a:rPr lang="en-US" sz="1800" dirty="0" err="1"/>
              <a:t>ngành</a:t>
            </a:r>
            <a:r>
              <a:rPr lang="en-US" sz="1800" dirty="0"/>
              <a:t> CNTT: KHMT, HTTT, CNPM, </a:t>
            </a:r>
            <a:r>
              <a:rPr lang="en-US" sz="1800" dirty="0" err="1"/>
              <a:t>Mạng&amp;TTMT</a:t>
            </a:r>
            <a:r>
              <a:rPr lang="en-US" sz="1800" dirty="0"/>
              <a:t>…</a:t>
            </a:r>
          </a:p>
          <a:p>
            <a:pPr lvl="1"/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trường-Xã</a:t>
            </a:r>
            <a:r>
              <a:rPr lang="en-US" sz="1800" dirty="0"/>
              <a:t> </a:t>
            </a:r>
            <a:r>
              <a:rPr lang="en-US" sz="1800" dirty="0" err="1"/>
              <a:t>hội</a:t>
            </a:r>
            <a:r>
              <a:rPr lang="en-US" sz="1800" dirty="0"/>
              <a:t>: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hướng</a:t>
            </a:r>
            <a:r>
              <a:rPr lang="en-US" sz="1800" dirty="0"/>
              <a:t> </a:t>
            </a:r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nhu</a:t>
            </a:r>
            <a:r>
              <a:rPr lang="en-US" sz="1800" dirty="0"/>
              <a:t> </a:t>
            </a:r>
            <a:r>
              <a:rPr lang="en-US" sz="1800" dirty="0" err="1"/>
              <a:t>cầu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:</a:t>
            </a:r>
          </a:p>
          <a:p>
            <a:pPr lvl="2"/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nối</a:t>
            </a:r>
            <a:r>
              <a:rPr lang="en-US" sz="1600" dirty="0"/>
              <a:t>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nghệ</a:t>
            </a:r>
            <a:r>
              <a:rPr lang="en-US" sz="1600" dirty="0"/>
              <a:t> </a:t>
            </a:r>
            <a:r>
              <a:rPr lang="en-US" sz="1600" dirty="0" err="1"/>
              <a:t>cao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kinh</a:t>
            </a:r>
            <a:r>
              <a:rPr lang="en-US" sz="1600" dirty="0"/>
              <a:t> </a:t>
            </a:r>
            <a:r>
              <a:rPr lang="en-US" sz="1600" dirty="0" err="1"/>
              <a:t>doanh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doanh</a:t>
            </a:r>
            <a:r>
              <a:rPr lang="en-US" sz="1600" dirty="0"/>
              <a:t> </a:t>
            </a:r>
            <a:r>
              <a:rPr lang="en-US" sz="1600" dirty="0" err="1"/>
              <a:t>nghiệp</a:t>
            </a:r>
            <a:endParaRPr lang="en-US" sz="1600" dirty="0"/>
          </a:p>
          <a:p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HTTT</a:t>
            </a:r>
          </a:p>
          <a:p>
            <a:pPr lvl="1"/>
            <a:r>
              <a:rPr lang="en-US" sz="1800" dirty="0" err="1"/>
              <a:t>Sứ</a:t>
            </a:r>
            <a:r>
              <a:rPr lang="en-US" sz="1800" dirty="0"/>
              <a:t> </a:t>
            </a:r>
            <a:r>
              <a:rPr lang="en-US" sz="1800" dirty="0" err="1"/>
              <a:t>mạng</a:t>
            </a:r>
            <a:r>
              <a:rPr lang="en-US" sz="1800" dirty="0"/>
              <a:t>: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HTTT </a:t>
            </a:r>
            <a:r>
              <a:rPr lang="en-US" sz="1800" dirty="0" err="1"/>
              <a:t>mạnh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đất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, </a:t>
            </a:r>
            <a:r>
              <a:rPr lang="en-US" sz="1800" dirty="0" err="1"/>
              <a:t>nghiên</a:t>
            </a:r>
            <a:r>
              <a:rPr lang="en-US" sz="1800" dirty="0"/>
              <a:t> </a:t>
            </a:r>
            <a:r>
              <a:rPr lang="en-US" sz="1800" dirty="0" err="1"/>
              <a:t>cứu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đỉnh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HTTT,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cực</a:t>
            </a:r>
            <a:r>
              <a:rPr lang="en-US" sz="1800" dirty="0"/>
              <a:t> AIS </a:t>
            </a:r>
            <a:r>
              <a:rPr lang="en-US" sz="1800" dirty="0" err="1"/>
              <a:t>khu</a:t>
            </a:r>
            <a:r>
              <a:rPr lang="en-US" sz="1800" dirty="0"/>
              <a:t> </a:t>
            </a:r>
            <a:r>
              <a:rPr lang="en-US" sz="1800" dirty="0" err="1"/>
              <a:t>vực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Nam Á</a:t>
            </a:r>
          </a:p>
          <a:p>
            <a:pPr lvl="1"/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“HTTT”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đào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&amp; </a:t>
            </a:r>
            <a:r>
              <a:rPr lang="en-US" sz="1800" dirty="0" err="1"/>
              <a:t>nghiên</a:t>
            </a:r>
            <a:r>
              <a:rPr lang="en-US" sz="1800" dirty="0"/>
              <a:t> </a:t>
            </a:r>
            <a:r>
              <a:rPr lang="en-US" sz="1800" dirty="0" err="1"/>
              <a:t>cứu</a:t>
            </a:r>
            <a:r>
              <a:rPr lang="en-US" sz="1800" dirty="0"/>
              <a:t>: </a:t>
            </a:r>
            <a:r>
              <a:rPr lang="vi-VN" sz="1800" dirty="0"/>
              <a:t>tích hợp văn hóa thông tin và văn hóa tổ chức</a:t>
            </a:r>
            <a:r>
              <a:rPr lang="en-US" sz="1800" dirty="0"/>
              <a:t> (ACM/AIS – MSIS 2006), </a:t>
            </a:r>
            <a:r>
              <a:rPr lang="vi-VN" sz="1800" dirty="0"/>
              <a:t>tích hợp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nghệ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kinh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(ACM/IEEE/AIS CC-2005),</a:t>
            </a:r>
          </a:p>
          <a:p>
            <a:pPr lvl="1"/>
            <a:r>
              <a:rPr lang="en-US" sz="1800" dirty="0" err="1"/>
              <a:t>Bốn</a:t>
            </a:r>
            <a:r>
              <a:rPr lang="en-US" sz="1800" dirty="0"/>
              <a:t> </a:t>
            </a:r>
            <a:r>
              <a:rPr lang="en-US" sz="1800" dirty="0" err="1"/>
              <a:t>nhóm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hướng</a:t>
            </a:r>
            <a:r>
              <a:rPr lang="en-US" sz="1800" dirty="0"/>
              <a:t>: CSDL &amp; </a:t>
            </a:r>
            <a:r>
              <a:rPr lang="en-US" sz="1800" dirty="0" err="1"/>
              <a:t>nền</a:t>
            </a:r>
            <a:r>
              <a:rPr lang="en-US" sz="1800" dirty="0"/>
              <a:t> </a:t>
            </a:r>
            <a:r>
              <a:rPr lang="en-US" sz="1800" dirty="0" err="1"/>
              <a:t>tảng</a:t>
            </a:r>
            <a:r>
              <a:rPr lang="en-US" sz="1800" dirty="0"/>
              <a:t> HTTT, Khoa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dữ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nghệ</a:t>
            </a:r>
            <a:r>
              <a:rPr lang="en-US" sz="1800" dirty="0"/>
              <a:t> tri </a:t>
            </a:r>
            <a:r>
              <a:rPr lang="en-US" sz="1800" dirty="0" err="1"/>
              <a:t>thức</a:t>
            </a:r>
            <a:r>
              <a:rPr lang="en-US" sz="1800" dirty="0"/>
              <a:t>, An </a:t>
            </a:r>
            <a:r>
              <a:rPr lang="en-US" sz="1800" dirty="0" err="1"/>
              <a:t>toàn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tin, Khoa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dịch</a:t>
            </a:r>
            <a:r>
              <a:rPr lang="en-US" sz="1800" dirty="0"/>
              <a:t> </a:t>
            </a:r>
            <a:r>
              <a:rPr lang="en-US" sz="1800" dirty="0" err="1"/>
              <a:t>vụ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dạy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/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HTTT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60 SV </a:t>
            </a:r>
            <a:r>
              <a:rPr lang="en-US" dirty="0" err="1"/>
              <a:t>ngành</a:t>
            </a:r>
            <a:r>
              <a:rPr lang="en-US" dirty="0"/>
              <a:t> HTTT/</a:t>
            </a:r>
            <a:r>
              <a:rPr lang="en-US" dirty="0" err="1"/>
              <a:t>năm</a:t>
            </a:r>
            <a:r>
              <a:rPr lang="en-US" dirty="0"/>
              <a:t> + 50 SV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HTTT/</a:t>
            </a:r>
            <a:r>
              <a:rPr lang="en-US" dirty="0" err="1"/>
              <a:t>năm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ThS</a:t>
            </a:r>
            <a:r>
              <a:rPr lang="en-US" dirty="0"/>
              <a:t>. HTTT: 40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/</a:t>
            </a:r>
            <a:r>
              <a:rPr lang="en-US" dirty="0" err="1"/>
              <a:t>năm</a:t>
            </a:r>
            <a:endParaRPr lang="en-US" dirty="0"/>
          </a:p>
          <a:p>
            <a:pPr lvl="1" algn="just" eaLnBrk="1" hangingPunct="1">
              <a:lnSpc>
                <a:spcPct val="90000"/>
              </a:lnSpc>
            </a:pPr>
            <a:r>
              <a:rPr lang="en-US" dirty="0"/>
              <a:t>NCS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: 2-4 NCS/</a:t>
            </a:r>
            <a:r>
              <a:rPr lang="en-US" dirty="0" err="1"/>
              <a:t>năm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Cử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HTTT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(60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/</a:t>
            </a:r>
            <a:r>
              <a:rPr lang="en-US" dirty="0" err="1"/>
              <a:t>năm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HTTT (20-40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/</a:t>
            </a:r>
            <a:r>
              <a:rPr lang="en-US" dirty="0" err="1"/>
              <a:t>năm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HTTT (~4 NCS/</a:t>
            </a:r>
            <a:r>
              <a:rPr lang="en-US" dirty="0" err="1"/>
              <a:t>năm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593342"/>
      </p:ext>
    </p:extLst>
  </p:cSld>
  <p:clrMapOvr>
    <a:masterClrMapping/>
  </p:clrMapOvr>
</p:sld>
</file>

<file path=ppt/theme/theme1.xml><?xml version="1.0" encoding="utf-8"?>
<a:theme xmlns:a="http://schemas.openxmlformats.org/drawingml/2006/main" name="1_IS">
  <a:themeElements>
    <a:clrScheme name="1_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I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</Template>
  <TotalTime>2437</TotalTime>
  <Words>1496</Words>
  <Application>Microsoft Office PowerPoint</Application>
  <PresentationFormat>Custom</PresentationFormat>
  <Paragraphs>171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Bernard MT Condensed</vt:lpstr>
      <vt:lpstr>Calibri Light</vt:lpstr>
      <vt:lpstr>Garamond</vt:lpstr>
      <vt:lpstr>Tahoma</vt:lpstr>
      <vt:lpstr>Verdana</vt:lpstr>
      <vt:lpstr>1_IS</vt:lpstr>
      <vt:lpstr>Khoa CNTT, Trường Đại học Công nghệ,  Đại học Quốc gia Hà Nội VNU-University of Engineering &amp; Technology</vt:lpstr>
      <vt:lpstr>Nội dung trình bày</vt:lpstr>
      <vt:lpstr>1. Nghề HTTT thế giới: Lương</vt:lpstr>
      <vt:lpstr>Nghề HTTT trên thế giới: Đào tạo</vt:lpstr>
      <vt:lpstr>Nghề HTTT trên thế giới: Việc làm</vt:lpstr>
      <vt:lpstr>2. Bộ môn HTTT</vt:lpstr>
      <vt:lpstr>Đội ngũ</vt:lpstr>
      <vt:lpstr>Định hướng phát triển</vt:lpstr>
      <vt:lpstr>Hoạt động giảng dạy</vt:lpstr>
      <vt:lpstr>3. Các hướng nghiên cứu chủ yếu</vt:lpstr>
      <vt:lpstr>Hợp tác phát triển</vt:lpstr>
      <vt:lpstr>Công bố hàng năm</vt:lpstr>
      <vt:lpstr>4. Thông tin giảng viên cơ hữu</vt:lpstr>
      <vt:lpstr>Thông tin giảng viên cơ hữu…</vt:lpstr>
      <vt:lpstr>Thông tin giảng viên cơ hữu…</vt:lpstr>
      <vt:lpstr>Thông tin giảng viên cơ hữu…</vt:lpstr>
      <vt:lpstr>Thông tin giảng viên cơ hữu…</vt:lpstr>
      <vt:lpstr>Thông tin giảng viên cơ hữu…</vt:lpstr>
      <vt:lpstr>Thông tin giảng viên cơ hữu…</vt:lpstr>
      <vt:lpstr>PowerPoint Presentation</vt:lpstr>
    </vt:vector>
  </TitlesOfParts>
  <Company>H&amp;H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án mở ngành HTTT</dc:title>
  <dc:creator>Nguyen Ngoc Hoá</dc:creator>
  <cp:lastModifiedBy>ankhanh NGUYEN</cp:lastModifiedBy>
  <cp:revision>539</cp:revision>
  <cp:lastPrinted>2016-10-06T17:24:40Z</cp:lastPrinted>
  <dcterms:created xsi:type="dcterms:W3CDTF">2008-04-01T14:30:59Z</dcterms:created>
  <dcterms:modified xsi:type="dcterms:W3CDTF">2019-10-15T13:56:19Z</dcterms:modified>
</cp:coreProperties>
</file>