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3"/>
  </p:notesMasterIdLst>
  <p:handoutMasterIdLst>
    <p:handoutMasterId r:id="rId14"/>
  </p:handoutMasterIdLst>
  <p:sldIdLst>
    <p:sldId id="256" r:id="rId2"/>
    <p:sldId id="268" r:id="rId3"/>
    <p:sldId id="293" r:id="rId4"/>
    <p:sldId id="294" r:id="rId5"/>
    <p:sldId id="289" r:id="rId6"/>
    <p:sldId id="290" r:id="rId7"/>
    <p:sldId id="257" r:id="rId8"/>
    <p:sldId id="258" r:id="rId9"/>
    <p:sldId id="291" r:id="rId10"/>
    <p:sldId id="292" r:id="rId11"/>
    <p:sldId id="287" r:id="rId12"/>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05" autoAdjust="0"/>
    <p:restoredTop sz="94640"/>
  </p:normalViewPr>
  <p:slideViewPr>
    <p:cSldViewPr>
      <p:cViewPr varScale="1">
        <p:scale>
          <a:sx n="110" d="100"/>
          <a:sy n="110" d="100"/>
        </p:scale>
        <p:origin x="165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BAF8B2-D7FB-3446-AA37-FB943813F933}" type="datetimeFigureOut">
              <a:rPr lang="en-US" smtClean="0"/>
              <a:t>10/24/2019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1A30B2-C8CC-C444-A00E-1C1AC39F7BBA}" type="slidenum">
              <a:rPr lang="en-US" smtClean="0"/>
              <a:t>‹#›</a:t>
            </a:fld>
            <a:endParaRPr lang="en-US"/>
          </a:p>
        </p:txBody>
      </p:sp>
    </p:spTree>
    <p:extLst>
      <p:ext uri="{BB962C8B-B14F-4D97-AF65-F5344CB8AC3E}">
        <p14:creationId xmlns:p14="http://schemas.microsoft.com/office/powerpoint/2010/main" val="2392120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23AE96-2C55-4FBA-9240-48D81D13128E}" type="datetimeFigureOut">
              <a:rPr lang="vi-VN" smtClean="0"/>
              <a:t>24/10/2019</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7F15F0-B1E3-41C1-9966-FA8A8F8E1D61}" type="slidenum">
              <a:rPr lang="vi-VN" smtClean="0"/>
              <a:t>‹#›</a:t>
            </a:fld>
            <a:endParaRPr lang="vi-VN"/>
          </a:p>
        </p:txBody>
      </p:sp>
    </p:spTree>
    <p:extLst>
      <p:ext uri="{BB962C8B-B14F-4D97-AF65-F5344CB8AC3E}">
        <p14:creationId xmlns:p14="http://schemas.microsoft.com/office/powerpoint/2010/main" val="34002115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pPr lvl="0"/>
            <a:fld id="{A4702D39-B044-4366-A99F-A17773404810}" type="slidenum">
              <a:t>6</a:t>
            </a:fld>
            <a:endParaRPr lang="fr-FR"/>
          </a:p>
        </p:txBody>
      </p:sp>
      <p:sp>
        <p:nvSpPr>
          <p:cNvPr id="2" name="Slide Image Placeholder 1"/>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Notes Placeholder 2"/>
          <p:cNvSpPr txBox="1">
            <a:spLocks noGrp="1"/>
          </p:cNvSpPr>
          <p:nvPr>
            <p:ph type="body" sz="quarter" idx="1"/>
          </p:nvPr>
        </p:nvSpPr>
        <p:spPr>
          <a:xfrm>
            <a:off x="756000" y="5078520"/>
            <a:ext cx="6047640" cy="4811400"/>
          </a:xfrm>
        </p:spPr>
        <p:txBody>
          <a:bodyPr>
            <a:spAutoFit/>
          </a:bodyPr>
          <a:lstStyle/>
          <a:p>
            <a:pPr lvl="0"/>
            <a:r>
              <a:rPr lang="fr-FR" sz="1290"/>
              <a:t>In the human body, the autonomic nervous system takes care of unconscious reflexes, i.e. bodily functions that do not require our attention, e.g. bodily adjustments such as the size of the pupil, the digestive functions of the stomach and intestines, the rate and depth of respiration and dilatation or constriction of the blood vessels. Without the autonomic nervous system, we would be constantly busy consciously adapting our body to its needs and to the environment.</a:t>
            </a:r>
          </a:p>
        </p:txBody>
      </p:sp>
    </p:spTree>
    <p:extLst>
      <p:ext uri="{BB962C8B-B14F-4D97-AF65-F5344CB8AC3E}">
        <p14:creationId xmlns:p14="http://schemas.microsoft.com/office/powerpoint/2010/main" val="3810216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pPr lvl="0"/>
            <a:fld id="{09C279F8-9C07-4337-9D86-76A0930D976D}" type="slidenum">
              <a:t>7</a:t>
            </a:fld>
            <a:endParaRPr lang="fr-FR"/>
          </a:p>
        </p:txBody>
      </p:sp>
      <p:sp>
        <p:nvSpPr>
          <p:cNvPr id="2" name="Slide Image Placeholder 1"/>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Notes Placeholder 2"/>
          <p:cNvSpPr txBox="1">
            <a:spLocks noGrp="1"/>
          </p:cNvSpPr>
          <p:nvPr>
            <p:ph type="body" sz="quarter" idx="1"/>
          </p:nvPr>
        </p:nvSpPr>
        <p:spPr/>
        <p:txBody>
          <a:bodyPr>
            <a:spAutoFit/>
          </a:bodyPr>
          <a:lstStyle/>
          <a:p>
            <a:endParaRPr lang="fr-FR"/>
          </a:p>
        </p:txBody>
      </p:sp>
    </p:spTree>
    <p:extLst>
      <p:ext uri="{BB962C8B-B14F-4D97-AF65-F5344CB8AC3E}">
        <p14:creationId xmlns:p14="http://schemas.microsoft.com/office/powerpoint/2010/main" val="3943506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pPr lvl="0"/>
            <a:fld id="{A4702D39-B044-4366-A99F-A17773404810}" type="slidenum">
              <a:t>8</a:t>
            </a:fld>
            <a:endParaRPr lang="fr-FR"/>
          </a:p>
        </p:txBody>
      </p:sp>
      <p:sp>
        <p:nvSpPr>
          <p:cNvPr id="2" name="Slide Image Placeholder 1"/>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Notes Placeholder 2"/>
          <p:cNvSpPr txBox="1">
            <a:spLocks noGrp="1"/>
          </p:cNvSpPr>
          <p:nvPr>
            <p:ph type="body" sz="quarter" idx="1"/>
          </p:nvPr>
        </p:nvSpPr>
        <p:spPr>
          <a:xfrm>
            <a:off x="756000" y="5078520"/>
            <a:ext cx="6047640" cy="4811400"/>
          </a:xfrm>
        </p:spPr>
        <p:txBody>
          <a:bodyPr>
            <a:spAutoFit/>
          </a:bodyPr>
          <a:lstStyle/>
          <a:p>
            <a:pPr lvl="0"/>
            <a:r>
              <a:rPr lang="fr-FR" sz="1290"/>
              <a:t>In the human body, the autonomic nervous system takes care of unconscious reflexes, i.e. bodily functions that do not require our attention, e.g. bodily adjustments such as the size of the pupil, the digestive functions of the stomach and intestines, the rate and depth of respiration and dilatation or constriction of the blood vessels. Without the autonomic nervous system, we would be constantly busy consciously adapting our body to its needs and to the environment.</a:t>
            </a:r>
          </a:p>
        </p:txBody>
      </p:sp>
    </p:spTree>
    <p:extLst>
      <p:ext uri="{BB962C8B-B14F-4D97-AF65-F5344CB8AC3E}">
        <p14:creationId xmlns:p14="http://schemas.microsoft.com/office/powerpoint/2010/main" val="2118153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solidFill>
                  <a:schemeClr val="tx2">
                    <a:lumMod val="60000"/>
                    <a:lumOff val="40000"/>
                  </a:schemeClr>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solidFill>
                  <a:schemeClr val="tx2">
                    <a:lumMod val="7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1664471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ko-KR" altLang="en-US"/>
          </a:p>
        </p:txBody>
      </p:sp>
      <p:sp>
        <p:nvSpPr>
          <p:cNvPr id="6" name="Footer Placeholder 5"/>
          <p:cNvSpPr>
            <a:spLocks noGrp="1"/>
          </p:cNvSpPr>
          <p:nvPr>
            <p:ph type="ftr" sz="quarter" idx="11"/>
          </p:nvPr>
        </p:nvSpPr>
        <p:spPr/>
        <p:txBody>
          <a:bodyPr/>
          <a:lstStyle/>
          <a:p>
            <a:r>
              <a:rPr lang="en-US"/>
              <a:t>Bộ môn Mạng và truyền thông máy tính</a:t>
            </a:r>
          </a:p>
        </p:txBody>
      </p:sp>
      <p:sp>
        <p:nvSpPr>
          <p:cNvPr id="7" name="Slide Number Placeholder 6"/>
          <p:cNvSpPr>
            <a:spLocks noGrp="1"/>
          </p:cNvSpPr>
          <p:nvPr>
            <p:ph type="sldNum" sz="quarter" idx="12"/>
          </p:nvPr>
        </p:nvSpPr>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ko-KR" altLang="en-US"/>
          </a:p>
        </p:txBody>
      </p:sp>
      <p:sp>
        <p:nvSpPr>
          <p:cNvPr id="5" name="Footer Placeholder 4"/>
          <p:cNvSpPr>
            <a:spLocks noGrp="1"/>
          </p:cNvSpPr>
          <p:nvPr>
            <p:ph type="ftr" sz="quarter" idx="11"/>
          </p:nvPr>
        </p:nvSpPr>
        <p:spPr/>
        <p:txBody>
          <a:bodyPr/>
          <a:lstStyle/>
          <a:p>
            <a:r>
              <a:rPr lang="en-US"/>
              <a:t>Bộ môn Mạng và truyền thông máy tính</a:t>
            </a:r>
          </a:p>
        </p:txBody>
      </p:sp>
      <p:sp>
        <p:nvSpPr>
          <p:cNvPr id="6" name="Slide Number Placeholder 5"/>
          <p:cNvSpPr>
            <a:spLocks noGrp="1"/>
          </p:cNvSpPr>
          <p:nvPr>
            <p:ph type="sldNum" sz="quarter" idx="12"/>
          </p:nvPr>
        </p:nvSpPr>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ko-KR" altLang="en-US"/>
          </a:p>
        </p:txBody>
      </p:sp>
      <p:sp>
        <p:nvSpPr>
          <p:cNvPr id="5" name="Footer Placeholder 4"/>
          <p:cNvSpPr>
            <a:spLocks noGrp="1"/>
          </p:cNvSpPr>
          <p:nvPr>
            <p:ph type="ftr" sz="quarter" idx="11"/>
          </p:nvPr>
        </p:nvSpPr>
        <p:spPr/>
        <p:txBody>
          <a:bodyPr/>
          <a:lstStyle/>
          <a:p>
            <a:r>
              <a:rPr lang="en-US"/>
              <a:t>Bộ môn Mạng và truyền thông máy tính</a:t>
            </a:r>
          </a:p>
        </p:txBody>
      </p:sp>
      <p:sp>
        <p:nvSpPr>
          <p:cNvPr id="6" name="Slide Number Placeholder 5"/>
          <p:cNvSpPr>
            <a:spLocks noGrp="1"/>
          </p:cNvSpPr>
          <p:nvPr>
            <p:ph type="sldNum" sz="quarter" idx="12"/>
          </p:nvPr>
        </p:nvSpPr>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89360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4415" y="913790"/>
            <a:ext cx="7772400" cy="859205"/>
          </a:xfrm>
        </p:spPr>
        <p:txBody>
          <a:bodyPr>
            <a:normAutofit/>
          </a:bodyPr>
          <a:lstStyle>
            <a:lvl1pPr algn="l">
              <a:defRPr sz="3600">
                <a:solidFill>
                  <a:schemeClr val="tx2">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601670" y="1677315"/>
            <a:ext cx="6400800" cy="835455"/>
          </a:xfrm>
        </p:spPr>
        <p:txBody>
          <a:bodyPr>
            <a:normAutofit/>
          </a:bodyPr>
          <a:lstStyle>
            <a:lvl1pPr marL="0" indent="0" algn="l">
              <a:buNone/>
              <a:defRPr sz="28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601670" y="6177690"/>
            <a:ext cx="3178242" cy="347653"/>
          </a:xfrm>
          <a:ln>
            <a:noFill/>
          </a:ln>
        </p:spPr>
        <p:txBody>
          <a:bodyPr/>
          <a:lstStyle/>
          <a:p>
            <a:r>
              <a:rPr lang="en-US"/>
              <a:t>Bộ môn Mạng và truyền thông máy tính</a:t>
            </a:r>
            <a:endParaRPr lang="en-US" dirty="0"/>
          </a:p>
        </p:txBody>
      </p:sp>
      <p:sp>
        <p:nvSpPr>
          <p:cNvPr id="6" name="Slide Number Placeholder 5"/>
          <p:cNvSpPr>
            <a:spLocks noGrp="1"/>
          </p:cNvSpPr>
          <p:nvPr>
            <p:ph type="sldNum" sz="quarter" idx="12"/>
          </p:nvPr>
        </p:nvSpPr>
        <p:spPr/>
        <p:txBody>
          <a:bodyPr/>
          <a:lstStyle/>
          <a:p>
            <a:fld id="{6F4B9519-C8B1-4E82-966F-744A36AA8BB2}" type="slidenum">
              <a:rPr lang="ko-KR" altLang="en-US" smtClean="0"/>
              <a:pPr/>
              <a:t>‹#›</a:t>
            </a:fld>
            <a:endParaRPr lang="ko-KR" altLang="en-US"/>
          </a:p>
        </p:txBody>
      </p:sp>
    </p:spTree>
    <p:extLst>
      <p:ext uri="{BB962C8B-B14F-4D97-AF65-F5344CB8AC3E}">
        <p14:creationId xmlns:p14="http://schemas.microsoft.com/office/powerpoint/2010/main" val="3253875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1" y="274638"/>
            <a:ext cx="7024430" cy="1143000"/>
          </a:xfrm>
        </p:spPr>
        <p:txBody>
          <a:bodyPr>
            <a:normAutofit/>
          </a:bodyPr>
          <a:lstStyle>
            <a:lvl1pPr algn="l">
              <a:defRPr sz="3600">
                <a:solidFill>
                  <a:schemeClr val="tx2">
                    <a:lumMod val="60000"/>
                    <a:lumOff val="40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601670" y="1443836"/>
            <a:ext cx="8085129" cy="4275740"/>
          </a:xfrm>
        </p:spPr>
        <p:txBody>
          <a:bodyPr/>
          <a:lstStyle>
            <a:lvl1pPr>
              <a:defRPr sz="2800">
                <a:solidFill>
                  <a:schemeClr val="tx2">
                    <a:lumMod val="7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601670" y="6177690"/>
            <a:ext cx="3250250" cy="491670"/>
          </a:xfrm>
        </p:spPr>
        <p:txBody>
          <a:bodyPr/>
          <a:lstStyle/>
          <a:p>
            <a:r>
              <a:rPr lang="en-US"/>
              <a:t>Bộ môn Mạng và truyền thông máy tính</a:t>
            </a:r>
            <a:endParaRPr lang="en-US" dirty="0"/>
          </a:p>
        </p:txBody>
      </p:sp>
      <p:sp>
        <p:nvSpPr>
          <p:cNvPr id="6" name="Slide Number Placeholder 5"/>
          <p:cNvSpPr>
            <a:spLocks noGrp="1"/>
          </p:cNvSpPr>
          <p:nvPr>
            <p:ph type="sldNum" sz="quarter" idx="12"/>
          </p:nvPr>
        </p:nvSpPr>
        <p:spPr/>
        <p:txBody>
          <a:bodyPr/>
          <a:lstStyle/>
          <a:p>
            <a:fld id="{6F4B9519-C8B1-4E82-966F-744A36AA8BB2}" type="slidenum">
              <a:rPr lang="ko-KR" altLang="en-US" smtClean="0"/>
              <a:pPr/>
              <a:t>‹#›</a:t>
            </a:fld>
            <a:endParaRPr lang="ko-KR" alt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448965" y="6330395"/>
            <a:ext cx="3762995" cy="338965"/>
          </a:xfrm>
        </p:spPr>
        <p:txBody>
          <a:bodyPr/>
          <a:lstStyle/>
          <a:p>
            <a:r>
              <a:rPr lang="en-US"/>
              <a:t>Bộ môn Mạng và truyền thông máy tính</a:t>
            </a:r>
          </a:p>
        </p:txBody>
      </p:sp>
      <p:sp>
        <p:nvSpPr>
          <p:cNvPr id="6" name="Slide Number Placeholder 5"/>
          <p:cNvSpPr>
            <a:spLocks noGrp="1"/>
          </p:cNvSpPr>
          <p:nvPr>
            <p:ph type="sldNum" sz="quarter" idx="12"/>
          </p:nvPr>
        </p:nvSpPr>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ko-KR" altLang="en-US"/>
          </a:p>
        </p:txBody>
      </p:sp>
      <p:sp>
        <p:nvSpPr>
          <p:cNvPr id="6" name="Footer Placeholder 5"/>
          <p:cNvSpPr>
            <a:spLocks noGrp="1"/>
          </p:cNvSpPr>
          <p:nvPr>
            <p:ph type="ftr" sz="quarter" idx="11"/>
          </p:nvPr>
        </p:nvSpPr>
        <p:spPr/>
        <p:txBody>
          <a:bodyPr/>
          <a:lstStyle/>
          <a:p>
            <a:r>
              <a:rPr lang="en-US"/>
              <a:t>Bộ môn Mạng và truyền thông máy tính</a:t>
            </a:r>
          </a:p>
        </p:txBody>
      </p:sp>
      <p:sp>
        <p:nvSpPr>
          <p:cNvPr id="7" name="Slide Number Placeholder 6"/>
          <p:cNvSpPr>
            <a:spLocks noGrp="1"/>
          </p:cNvSpPr>
          <p:nvPr>
            <p:ph type="sldNum" sz="quarter" idx="12"/>
          </p:nvPr>
        </p:nvSpPr>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7900" y="274638"/>
            <a:ext cx="7482545" cy="1143000"/>
          </a:xfrm>
        </p:spPr>
        <p:txBody>
          <a:bodyPr>
            <a:normAutofit/>
          </a:bodyPr>
          <a:lstStyle>
            <a:lvl1pPr algn="l">
              <a:defRPr sz="3600">
                <a:solidFill>
                  <a:schemeClr val="tx2">
                    <a:lumMod val="60000"/>
                    <a:lumOff val="4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517900" y="1596540"/>
            <a:ext cx="3664920" cy="639762"/>
          </a:xfrm>
        </p:spPr>
        <p:txBody>
          <a:bodyPr anchor="b"/>
          <a:lstStyle>
            <a:lvl1pPr marL="0" indent="0">
              <a:buNone/>
              <a:defRPr sz="2400" b="1">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7900" y="2226402"/>
            <a:ext cx="3664920" cy="3798583"/>
          </a:xfrm>
        </p:spPr>
        <p:txBody>
          <a:bodyPr/>
          <a:lstStyle>
            <a:lvl1pPr>
              <a:defRPr sz="2400">
                <a:solidFill>
                  <a:schemeClr val="tx2">
                    <a:lumMod val="75000"/>
                  </a:schemeClr>
                </a:solidFill>
              </a:defRPr>
            </a:lvl1pPr>
            <a:lvl2pPr>
              <a:defRPr sz="2000">
                <a:solidFill>
                  <a:schemeClr val="tx2">
                    <a:lumMod val="75000"/>
                  </a:schemeClr>
                </a:solidFill>
              </a:defRPr>
            </a:lvl2pPr>
            <a:lvl3pPr>
              <a:defRPr sz="18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35525" y="1596540"/>
            <a:ext cx="3664920" cy="639762"/>
          </a:xfrm>
        </p:spPr>
        <p:txBody>
          <a:bodyPr anchor="b"/>
          <a:lstStyle>
            <a:lvl1pPr marL="0" indent="0">
              <a:buNone/>
              <a:defRPr sz="2400" b="1">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5525" y="2226402"/>
            <a:ext cx="3664920" cy="3798583"/>
          </a:xfrm>
        </p:spPr>
        <p:txBody>
          <a:bodyPr/>
          <a:lstStyle>
            <a:lvl1pPr>
              <a:defRPr sz="2400">
                <a:solidFill>
                  <a:schemeClr val="tx2">
                    <a:lumMod val="75000"/>
                  </a:schemeClr>
                </a:solidFill>
              </a:defRPr>
            </a:lvl1pPr>
            <a:lvl2pPr>
              <a:defRPr sz="2000">
                <a:solidFill>
                  <a:schemeClr val="tx2">
                    <a:lumMod val="75000"/>
                  </a:schemeClr>
                </a:solidFill>
              </a:defRPr>
            </a:lvl2pPr>
            <a:lvl3pPr>
              <a:defRPr sz="18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ko-KR" altLang="en-US"/>
          </a:p>
        </p:txBody>
      </p:sp>
      <p:sp>
        <p:nvSpPr>
          <p:cNvPr id="8" name="Footer Placeholder 7"/>
          <p:cNvSpPr>
            <a:spLocks noGrp="1"/>
          </p:cNvSpPr>
          <p:nvPr>
            <p:ph type="ftr" sz="quarter" idx="11"/>
          </p:nvPr>
        </p:nvSpPr>
        <p:spPr/>
        <p:txBody>
          <a:bodyPr/>
          <a:lstStyle/>
          <a:p>
            <a:r>
              <a:rPr lang="en-US"/>
              <a:t>Bộ môn Mạng và truyền thông máy tính</a:t>
            </a:r>
          </a:p>
        </p:txBody>
      </p:sp>
      <p:sp>
        <p:nvSpPr>
          <p:cNvPr id="9" name="Slide Number Placeholder 8"/>
          <p:cNvSpPr>
            <a:spLocks noGrp="1"/>
          </p:cNvSpPr>
          <p:nvPr>
            <p:ph type="sldNum" sz="quarter" idx="12"/>
          </p:nvPr>
        </p:nvSpPr>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448965" y="6330395"/>
            <a:ext cx="3402955" cy="527605"/>
          </a:xfrm>
        </p:spPr>
        <p:txBody>
          <a:bodyPr/>
          <a:lstStyle/>
          <a:p>
            <a:r>
              <a:rPr lang="en-US"/>
              <a:t>Bộ môn Mạng và truyền thông máy tính</a:t>
            </a:r>
          </a:p>
        </p:txBody>
      </p:sp>
      <p:sp>
        <p:nvSpPr>
          <p:cNvPr id="5" name="Slide Number Placeholder 4"/>
          <p:cNvSpPr>
            <a:spLocks noGrp="1"/>
          </p:cNvSpPr>
          <p:nvPr>
            <p:ph type="sldNum" sz="quarter" idx="12"/>
          </p:nvPr>
        </p:nvSpPr>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ko-KR" altLang="en-US"/>
          </a:p>
        </p:txBody>
      </p:sp>
      <p:sp>
        <p:nvSpPr>
          <p:cNvPr id="3" name="Footer Placeholder 2"/>
          <p:cNvSpPr>
            <a:spLocks noGrp="1"/>
          </p:cNvSpPr>
          <p:nvPr>
            <p:ph type="ftr" sz="quarter" idx="11"/>
          </p:nvPr>
        </p:nvSpPr>
        <p:spPr>
          <a:xfrm>
            <a:off x="448965" y="6330395"/>
            <a:ext cx="3907011" cy="338965"/>
          </a:xfrm>
        </p:spPr>
        <p:txBody>
          <a:bodyPr/>
          <a:lstStyle/>
          <a:p>
            <a:r>
              <a:rPr lang="en-US"/>
              <a:t>Bộ môn Mạng và truyền thông máy tính</a:t>
            </a:r>
            <a:endParaRPr lang="en-US" dirty="0"/>
          </a:p>
        </p:txBody>
      </p:sp>
      <p:sp>
        <p:nvSpPr>
          <p:cNvPr id="4" name="Slide Number Placeholder 3"/>
          <p:cNvSpPr>
            <a:spLocks noGrp="1"/>
          </p:cNvSpPr>
          <p:nvPr>
            <p:ph type="sldNum" sz="quarter" idx="12"/>
          </p:nvPr>
        </p:nvSpPr>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ko-KR" altLang="en-US"/>
          </a:p>
        </p:txBody>
      </p:sp>
      <p:sp>
        <p:nvSpPr>
          <p:cNvPr id="6" name="Footer Placeholder 5"/>
          <p:cNvSpPr>
            <a:spLocks noGrp="1"/>
          </p:cNvSpPr>
          <p:nvPr>
            <p:ph type="ftr" sz="quarter" idx="11"/>
          </p:nvPr>
        </p:nvSpPr>
        <p:spPr/>
        <p:txBody>
          <a:bodyPr/>
          <a:lstStyle/>
          <a:p>
            <a:r>
              <a:rPr lang="en-US"/>
              <a:t>Bộ môn Mạng và truyền thông máy tính</a:t>
            </a:r>
          </a:p>
        </p:txBody>
      </p:sp>
      <p:sp>
        <p:nvSpPr>
          <p:cNvPr id="7" name="Slide Number Placeholder 6"/>
          <p:cNvSpPr>
            <a:spLocks noGrp="1"/>
          </p:cNvSpPr>
          <p:nvPr>
            <p:ph type="sldNum" sz="quarter" idx="12"/>
          </p:nvPr>
        </p:nvSpPr>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689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48965" y="6330395"/>
            <a:ext cx="2290575" cy="365125"/>
          </a:xfrm>
          <a:prstGeom prst="rect">
            <a:avLst/>
          </a:prstGeom>
        </p:spPr>
        <p:txBody>
          <a:bodyPr vert="horz" lIns="91440" tIns="45720" rIns="91440" bIns="45720" rtlCol="0" anchor="ctr"/>
          <a:lstStyle>
            <a:lvl1pPr algn="l">
              <a:defRPr sz="1400">
                <a:solidFill>
                  <a:srgbClr val="FFFFFF"/>
                </a:solidFill>
              </a:defRPr>
            </a:lvl1pPr>
          </a:lstStyle>
          <a:p>
            <a:r>
              <a:rPr lang="en-US"/>
              <a:t>Bộ môn Mạng và truyền thông máy tính</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B9519-C8B1-4E82-966F-744A36AA8BB2}" type="slidenum">
              <a:rPr lang="ko-KR" altLang="en-US" smtClean="0"/>
              <a:pPr/>
              <a:t>‹#›</a:t>
            </a:fld>
            <a:endParaRPr lang="ko-KR" altLang="en-US"/>
          </a:p>
        </p:txBody>
      </p:sp>
      <p:pic>
        <p:nvPicPr>
          <p:cNvPr id="7" name="Picture 3" descr="uet_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8805" y="222195"/>
            <a:ext cx="1143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acebook.com/netdeptUET/" TargetMode="External"/><Relationship Id="rId2" Type="http://schemas.openxmlformats.org/officeDocument/2006/relationships/hyperlink" Target="http://fit.uet.vnu.edu.vn/cn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jslab6.edu.cn/media/jslab/paper/E4/E4XuPveGYRtN0s5ZfCI43JT6mWhi8ly9.pdf" TargetMode="External"/><Relationship Id="rId2" Type="http://schemas.openxmlformats.org/officeDocument/2006/relationships/hyperlink" Target="https://hal.archives-ouvertes.fr/hal-00954306/document" TargetMode="External"/><Relationship Id="rId1" Type="http://schemas.openxmlformats.org/officeDocument/2006/relationships/slideLayout" Target="../slideLayouts/slideLayout1.xml"/><Relationship Id="rId6" Type="http://schemas.openxmlformats.org/officeDocument/2006/relationships/hyperlink" Target="https://www.spinellis.gr/pubs/jrnl/2009-CompSec-SQLIA/html/journal.pdf" TargetMode="External"/><Relationship Id="rId5" Type="http://schemas.openxmlformats.org/officeDocument/2006/relationships/hyperlink" Target="http://www.appanalysis.org/" TargetMode="External"/><Relationship Id="rId4" Type="http://schemas.openxmlformats.org/officeDocument/2006/relationships/hyperlink" Target="http://citeseerx.ist.psu.edu/viewdoc/summary?doi=10.1.1.104.3593"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3573016"/>
            <a:ext cx="8388424" cy="1569660"/>
          </a:xfrm>
          <a:prstGeom prst="rect">
            <a:avLst/>
          </a:prstGeom>
          <a:noFill/>
        </p:spPr>
        <p:txBody>
          <a:bodyPr wrap="square">
            <a:spAutoFit/>
          </a:bodyPr>
          <a:lstStyle/>
          <a:p>
            <a:pPr>
              <a:defRPr/>
            </a:pPr>
            <a:r>
              <a:rPr lang="en-US" sz="2400" dirty="0" err="1">
                <a:latin typeface="Calibri" pitchFamily="34" charset="0"/>
              </a:rPr>
              <a:t>Phòng</a:t>
            </a:r>
            <a:r>
              <a:rPr lang="en-US" sz="2400" dirty="0">
                <a:latin typeface="Calibri" pitchFamily="34" charset="0"/>
              </a:rPr>
              <a:t> 406-E3</a:t>
            </a:r>
          </a:p>
          <a:p>
            <a:pPr>
              <a:defRPr/>
            </a:pPr>
            <a:r>
              <a:rPr lang="en-US" sz="2400" dirty="0">
                <a:latin typeface="Calibri" pitchFamily="34" charset="0"/>
              </a:rPr>
              <a:t>Tel: 024-37547611</a:t>
            </a:r>
          </a:p>
          <a:p>
            <a:pPr>
              <a:defRPr/>
            </a:pPr>
            <a:r>
              <a:rPr lang="en-US" sz="2400" dirty="0">
                <a:latin typeface="Calibri" pitchFamily="34" charset="0"/>
              </a:rPr>
              <a:t>Homepage:  </a:t>
            </a:r>
            <a:r>
              <a:rPr lang="en-US" sz="2400" dirty="0">
                <a:latin typeface="Calibri" pitchFamily="34" charset="0"/>
                <a:hlinkClick r:id="rId2"/>
              </a:rPr>
              <a:t>http://fit.uet.vnu.edu.vn/cne/</a:t>
            </a:r>
            <a:endParaRPr lang="en-US" sz="2400" dirty="0">
              <a:latin typeface="Calibri" pitchFamily="34" charset="0"/>
            </a:endParaRPr>
          </a:p>
          <a:p>
            <a:pPr>
              <a:defRPr/>
            </a:pPr>
            <a:r>
              <a:rPr lang="en-US" sz="2400" dirty="0">
                <a:latin typeface="Calibri" pitchFamily="34" charset="0"/>
              </a:rPr>
              <a:t>Facebook: </a:t>
            </a:r>
            <a:r>
              <a:rPr lang="en-US" sz="2400" dirty="0">
                <a:latin typeface="Calibri" pitchFamily="34" charset="0"/>
                <a:hlinkClick r:id="rId3"/>
              </a:rPr>
              <a:t>https://www.facebook.com/netdeptUET/</a:t>
            </a:r>
            <a:endParaRPr lang="en-US" sz="2400" dirty="0">
              <a:latin typeface="Calibri" pitchFamily="34" charset="0"/>
            </a:endParaRPr>
          </a:p>
        </p:txBody>
      </p:sp>
      <p:sp>
        <p:nvSpPr>
          <p:cNvPr id="5" name="TextBox 1"/>
          <p:cNvSpPr txBox="1">
            <a:spLocks noChangeArrowheads="1"/>
          </p:cNvSpPr>
          <p:nvPr/>
        </p:nvSpPr>
        <p:spPr bwMode="auto">
          <a:xfrm>
            <a:off x="1656184" y="1817529"/>
            <a:ext cx="6300192" cy="1323439"/>
          </a:xfrm>
          <a:prstGeom prst="rect">
            <a:avLst/>
          </a:prstGeom>
          <a:noFill/>
          <a:ln w="9525">
            <a:noFill/>
            <a:miter lim="800000"/>
            <a:headEnd/>
            <a:tailEnd/>
          </a:ln>
        </p:spPr>
        <p:txBody>
          <a:bodyPr wrap="square">
            <a:spAutoFit/>
          </a:bodyPr>
          <a:lstStyle/>
          <a:p>
            <a:r>
              <a:rPr lang="vi-VN" sz="4000" b="1" dirty="0">
                <a:solidFill>
                  <a:srgbClr val="FF0000"/>
                </a:solidFill>
                <a:latin typeface="Cambria" pitchFamily="18" charset="0"/>
              </a:rPr>
              <a:t>Bộ môn Mạng</a:t>
            </a:r>
            <a:br>
              <a:rPr lang="vi-VN" sz="4000" b="1" dirty="0">
                <a:solidFill>
                  <a:srgbClr val="FF0000"/>
                </a:solidFill>
                <a:latin typeface="Cambria" pitchFamily="18" charset="0"/>
              </a:rPr>
            </a:br>
            <a:r>
              <a:rPr lang="vi-VN" sz="4000" b="1" dirty="0">
                <a:solidFill>
                  <a:srgbClr val="FF0000"/>
                </a:solidFill>
                <a:latin typeface="Cambria" pitchFamily="18" charset="0"/>
              </a:rPr>
              <a:t>và Truyền thông máy tính</a:t>
            </a:r>
            <a:endParaRPr lang="en-US" altLang="ko-KR" sz="4000" b="1" dirty="0">
              <a:solidFill>
                <a:srgbClr val="FF0000"/>
              </a:solidFill>
              <a:latin typeface="Arial" pitchFamily="34" charset="0"/>
              <a:ea typeface="맑은 고딕" pitchFamily="50" charset="-127"/>
              <a:cs typeface="Arial" pitchFamily="34" charset="0"/>
            </a:endParaRPr>
          </a:p>
        </p:txBody>
      </p:sp>
    </p:spTree>
    <p:extLst>
      <p:ext uri="{BB962C8B-B14F-4D97-AF65-F5344CB8AC3E}">
        <p14:creationId xmlns:p14="http://schemas.microsoft.com/office/powerpoint/2010/main" val="1941221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TS. Nguyễn </a:t>
            </a:r>
            <a:r>
              <a:rPr lang="en-US" dirty="0" err="1"/>
              <a:t>Đại</a:t>
            </a:r>
            <a:r>
              <a:rPr lang="en-US" dirty="0"/>
              <a:t> </a:t>
            </a:r>
            <a:r>
              <a:rPr lang="en-US" dirty="0" err="1"/>
              <a:t>Thọ</a:t>
            </a:r>
            <a:r>
              <a:rPr lang="en-US" dirty="0"/>
              <a:t> </a:t>
            </a:r>
            <a:br>
              <a:rPr lang="en-US" dirty="0"/>
            </a:br>
            <a:r>
              <a:rPr lang="en-US" dirty="0"/>
              <a:t>nguyendaitho@vnu.edu.vn/0989063690</a:t>
            </a:r>
            <a:endParaRPr lang="vi-VN" dirty="0"/>
          </a:p>
        </p:txBody>
      </p:sp>
      <p:sp>
        <p:nvSpPr>
          <p:cNvPr id="5" name="Content Placeholder 4"/>
          <p:cNvSpPr>
            <a:spLocks noGrp="1"/>
          </p:cNvSpPr>
          <p:nvPr>
            <p:ph idx="1"/>
          </p:nvPr>
        </p:nvSpPr>
        <p:spPr>
          <a:xfrm>
            <a:off x="446856" y="1484784"/>
            <a:ext cx="8229600" cy="4525963"/>
          </a:xfrm>
        </p:spPr>
        <p:txBody>
          <a:bodyPr>
            <a:normAutofit fontScale="92500"/>
          </a:bodyPr>
          <a:lstStyle/>
          <a:p>
            <a:pPr marL="457200" lvl="0" indent="-457200" algn="just">
              <a:lnSpc>
                <a:spcPct val="120000"/>
              </a:lnSpc>
              <a:buFont typeface="+mj-lt"/>
              <a:buAutoNum type="arabicPeriod"/>
            </a:pPr>
            <a:r>
              <a:rPr lang="vi-VN" sz="2000" dirty="0">
                <a:latin typeface="Calibri" pitchFamily="34" charset="0"/>
                <a:cs typeface="Calibri" pitchFamily="34" charset="0"/>
              </a:rPr>
              <a:t>Nghiên cứu phát hiện thông tin vị trí của các người dùng thiết bị di động</a:t>
            </a:r>
            <a:endParaRPr lang="en-US" sz="2000" dirty="0">
              <a:latin typeface="Calibri" pitchFamily="34" charset="0"/>
              <a:cs typeface="Calibri" pitchFamily="34" charset="0"/>
            </a:endParaRPr>
          </a:p>
          <a:p>
            <a:pPr lvl="1" algn="just">
              <a:lnSpc>
                <a:spcPct val="120000"/>
              </a:lnSpc>
            </a:pPr>
            <a:r>
              <a:rPr lang="en-US" sz="2000" dirty="0">
                <a:latin typeface="Calibri" pitchFamily="34" charset="0"/>
                <a:cs typeface="Calibri" pitchFamily="34" charset="0"/>
                <a:hlinkClick r:id="rId2"/>
              </a:rPr>
              <a:t>https://hal.archives-ouvertes.fr/hal-00954306/document</a:t>
            </a:r>
            <a:r>
              <a:rPr lang="en-US" sz="2000" dirty="0">
                <a:latin typeface="Calibri" pitchFamily="34" charset="0"/>
                <a:cs typeface="Calibri" pitchFamily="34" charset="0"/>
              </a:rPr>
              <a:t> </a:t>
            </a:r>
          </a:p>
          <a:p>
            <a:pPr marL="457200" indent="-457200" algn="just">
              <a:lnSpc>
                <a:spcPct val="120000"/>
              </a:lnSpc>
              <a:buFont typeface="+mj-lt"/>
              <a:buAutoNum type="arabicPeriod"/>
            </a:pPr>
            <a:r>
              <a:rPr lang="vi-VN" sz="2000" dirty="0">
                <a:latin typeface="Calibri" pitchFamily="34" charset="0"/>
                <a:cs typeface="Calibri" pitchFamily="34" charset="0"/>
              </a:rPr>
              <a:t>Phân tích phát hiện các cộng đồng người dùng Internet</a:t>
            </a:r>
            <a:endParaRPr lang="en-US" sz="2000" dirty="0">
              <a:latin typeface="Calibri" pitchFamily="34" charset="0"/>
              <a:cs typeface="Calibri" pitchFamily="34" charset="0"/>
            </a:endParaRPr>
          </a:p>
          <a:p>
            <a:pPr lvl="1" algn="just">
              <a:lnSpc>
                <a:spcPct val="120000"/>
              </a:lnSpc>
            </a:pPr>
            <a:r>
              <a:rPr lang="en-US" sz="2000" dirty="0">
                <a:latin typeface="Calibri" pitchFamily="34" charset="0"/>
                <a:cs typeface="Calibri" pitchFamily="34" charset="0"/>
                <a:hlinkClick r:id="rId3"/>
              </a:rPr>
              <a:t>https://www.jslab6.edu.cn/media/jslab/paper/E4/E4XuPveGYRtN0s5ZfCI43JT6mWhi8ly9.pdf</a:t>
            </a:r>
            <a:r>
              <a:rPr lang="vi-VN" sz="2000" dirty="0">
                <a:latin typeface="Calibri" pitchFamily="34" charset="0"/>
                <a:cs typeface="Calibri" pitchFamily="34" charset="0"/>
              </a:rPr>
              <a:t> </a:t>
            </a:r>
            <a:endParaRPr lang="en-US" sz="2000" dirty="0">
              <a:latin typeface="Calibri" pitchFamily="34" charset="0"/>
              <a:cs typeface="Calibri" pitchFamily="34" charset="0"/>
            </a:endParaRPr>
          </a:p>
          <a:p>
            <a:pPr marL="457200" indent="-457200" algn="just">
              <a:lnSpc>
                <a:spcPct val="120000"/>
              </a:lnSpc>
              <a:buFont typeface="+mj-lt"/>
              <a:buAutoNum type="arabicPeriod"/>
            </a:pPr>
            <a:r>
              <a:rPr lang="vi-VN" sz="2000" dirty="0">
                <a:latin typeface="Calibri" pitchFamily="34" charset="0"/>
                <a:cs typeface="Calibri" pitchFamily="34" charset="0"/>
              </a:rPr>
              <a:t>Chống lây nhiễm worm bằng phương pháp cộng tác phân tán</a:t>
            </a:r>
            <a:endParaRPr lang="en-US" sz="2000" dirty="0">
              <a:latin typeface="Calibri" pitchFamily="34" charset="0"/>
              <a:cs typeface="Calibri" pitchFamily="34" charset="0"/>
            </a:endParaRPr>
          </a:p>
          <a:p>
            <a:pPr lvl="1" algn="just">
              <a:lnSpc>
                <a:spcPct val="120000"/>
              </a:lnSpc>
            </a:pPr>
            <a:r>
              <a:rPr lang="en-US" sz="2000" dirty="0">
                <a:latin typeface="Calibri" pitchFamily="34" charset="0"/>
                <a:cs typeface="Calibri" pitchFamily="34" charset="0"/>
                <a:hlinkClick r:id="rId4"/>
              </a:rPr>
              <a:t>http://citeseerx.ist.psu.edu/viewdoc/summary?doi=10.1.1.104.3593</a:t>
            </a:r>
            <a:endParaRPr lang="en-US" sz="2000" dirty="0">
              <a:solidFill>
                <a:schemeClr val="tx2">
                  <a:lumMod val="75000"/>
                </a:schemeClr>
              </a:solidFill>
              <a:latin typeface="Calibri" pitchFamily="34" charset="0"/>
              <a:cs typeface="Calibri" pitchFamily="34" charset="0"/>
            </a:endParaRPr>
          </a:p>
          <a:p>
            <a:pPr marL="457200" indent="-457200" algn="just">
              <a:lnSpc>
                <a:spcPct val="120000"/>
              </a:lnSpc>
              <a:buFont typeface="+mj-lt"/>
              <a:buAutoNum type="arabicPeriod"/>
            </a:pPr>
            <a:r>
              <a:rPr lang="vi-VN" sz="2000" dirty="0">
                <a:latin typeface="Calibri" pitchFamily="34" charset="0"/>
                <a:cs typeface="Calibri" pitchFamily="34" charset="0"/>
              </a:rPr>
              <a:t>Bảo vệ tính riêng tư trên các thiết bị di động chạy hệ điều hành Android</a:t>
            </a:r>
          </a:p>
          <a:p>
            <a:pPr lvl="1" algn="just">
              <a:lnSpc>
                <a:spcPct val="120000"/>
              </a:lnSpc>
            </a:pPr>
            <a:r>
              <a:rPr lang="en-US" sz="2000" dirty="0">
                <a:latin typeface="Calibri" pitchFamily="34" charset="0"/>
                <a:cs typeface="Calibri" pitchFamily="34" charset="0"/>
                <a:hlinkClick r:id="rId5"/>
              </a:rPr>
              <a:t>http://www.appanalysis.org/</a:t>
            </a:r>
            <a:r>
              <a:rPr lang="en-US" sz="2000" dirty="0">
                <a:latin typeface="Calibri" pitchFamily="34" charset="0"/>
                <a:cs typeface="Calibri" pitchFamily="34" charset="0"/>
              </a:rPr>
              <a:t> </a:t>
            </a:r>
          </a:p>
          <a:p>
            <a:pPr marL="457200" indent="-457200" algn="just">
              <a:lnSpc>
                <a:spcPct val="120000"/>
              </a:lnSpc>
              <a:buFont typeface="+mj-lt"/>
              <a:buAutoNum type="arabicPeriod"/>
            </a:pPr>
            <a:r>
              <a:rPr lang="vi-VN" sz="2000" dirty="0">
                <a:solidFill>
                  <a:schemeClr val="tx1"/>
                </a:solidFill>
                <a:latin typeface="Calibri" pitchFamily="34" charset="0"/>
                <a:cs typeface="Calibri" pitchFamily="34" charset="0"/>
              </a:rPr>
              <a:t>Phòng chống tấn công tiêm nhiễm SQL sử dụng các khuôn mẫu hợp lệ</a:t>
            </a:r>
          </a:p>
          <a:p>
            <a:pPr lvl="1" algn="just">
              <a:lnSpc>
                <a:spcPct val="120000"/>
              </a:lnSpc>
            </a:pPr>
            <a:r>
              <a:rPr lang="en-US" sz="2000" dirty="0">
                <a:latin typeface="Calibri" pitchFamily="34" charset="0"/>
                <a:cs typeface="Calibri" pitchFamily="34" charset="0"/>
                <a:hlinkClick r:id="rId6"/>
              </a:rPr>
              <a:t>https://www.spinellis.gr/pubs/jrnl/2009-CompSec-SQLIA/html/journal.pdf</a:t>
            </a:r>
            <a:r>
              <a:rPr lang="en-US" sz="2000" dirty="0">
                <a:latin typeface="Calibri" pitchFamily="34" charset="0"/>
                <a:cs typeface="Calibri" pitchFamily="34" charset="0"/>
              </a:rPr>
              <a:t> </a:t>
            </a:r>
          </a:p>
          <a:p>
            <a:pPr marL="0" indent="0" algn="just">
              <a:lnSpc>
                <a:spcPct val="120000"/>
              </a:lnSpc>
              <a:buNone/>
            </a:pPr>
            <a:endParaRPr lang="vi-VN" sz="2000" dirty="0">
              <a:latin typeface="Calibri" pitchFamily="34" charset="0"/>
              <a:cs typeface="Calibri" pitchFamily="34" charset="0"/>
            </a:endParaRPr>
          </a:p>
          <a:p>
            <a:pPr marL="457200" indent="-457200" algn="just">
              <a:lnSpc>
                <a:spcPct val="120000"/>
              </a:lnSpc>
              <a:buFont typeface="+mj-lt"/>
              <a:buAutoNum type="arabicPeriod"/>
            </a:pPr>
            <a:endParaRPr lang="vi-VN" sz="2000" dirty="0">
              <a:latin typeface="Calibri" pitchFamily="34" charset="0"/>
              <a:cs typeface="Calibri" pitchFamily="34" charset="0"/>
            </a:endParaRPr>
          </a:p>
          <a:p>
            <a:pPr lvl="1" algn="just">
              <a:lnSpc>
                <a:spcPct val="120000"/>
              </a:lnSpc>
            </a:pPr>
            <a:endParaRPr lang="vi-VN" sz="2000" dirty="0"/>
          </a:p>
        </p:txBody>
      </p:sp>
    </p:spTree>
    <p:extLst>
      <p:ext uri="{BB962C8B-B14F-4D97-AF65-F5344CB8AC3E}">
        <p14:creationId xmlns:p14="http://schemas.microsoft.com/office/powerpoint/2010/main" val="2328524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887068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TS </a:t>
            </a:r>
            <a:r>
              <a:rPr lang="en-US" dirty="0" err="1"/>
              <a:t>Trần</a:t>
            </a:r>
            <a:r>
              <a:rPr lang="en-US" dirty="0"/>
              <a:t> </a:t>
            </a:r>
            <a:r>
              <a:rPr lang="en-US" dirty="0" err="1"/>
              <a:t>Trúc</a:t>
            </a:r>
            <a:r>
              <a:rPr lang="en-US" dirty="0"/>
              <a:t> Mai </a:t>
            </a:r>
            <a:br>
              <a:rPr lang="en-US" dirty="0"/>
            </a:br>
            <a:r>
              <a:rPr lang="en-US" dirty="0"/>
              <a:t>mai.tran@vnu.edu.vn/0903404959</a:t>
            </a:r>
            <a:endParaRPr lang="vi-VN" dirty="0"/>
          </a:p>
        </p:txBody>
      </p:sp>
      <p:sp>
        <p:nvSpPr>
          <p:cNvPr id="5" name="Content Placeholder 4"/>
          <p:cNvSpPr>
            <a:spLocks noGrp="1"/>
          </p:cNvSpPr>
          <p:nvPr>
            <p:ph idx="1"/>
          </p:nvPr>
        </p:nvSpPr>
        <p:spPr>
          <a:xfrm>
            <a:off x="446856" y="1484784"/>
            <a:ext cx="8229600" cy="4525963"/>
          </a:xfrm>
        </p:spPr>
        <p:txBody>
          <a:bodyPr>
            <a:normAutofit/>
          </a:bodyPr>
          <a:lstStyle/>
          <a:p>
            <a:pPr marL="457200" lvl="0" indent="-457200" algn="just">
              <a:lnSpc>
                <a:spcPct val="120000"/>
              </a:lnSpc>
              <a:buFont typeface="+mj-lt"/>
              <a:buAutoNum type="arabicPeriod"/>
            </a:pPr>
            <a:r>
              <a:rPr lang="en-US" sz="2000" dirty="0"/>
              <a:t>Web scraping</a:t>
            </a:r>
          </a:p>
          <a:p>
            <a:pPr lvl="1" algn="just">
              <a:lnSpc>
                <a:spcPct val="120000"/>
              </a:lnSpc>
            </a:pPr>
            <a:r>
              <a:rPr lang="en-US" sz="2000" dirty="0" err="1"/>
              <a:t>Cào</a:t>
            </a:r>
            <a:r>
              <a:rPr lang="en-US" sz="2000" dirty="0"/>
              <a:t> </a:t>
            </a:r>
            <a:r>
              <a:rPr lang="en-US" sz="2000" dirty="0" err="1"/>
              <a:t>dữ</a:t>
            </a:r>
            <a:r>
              <a:rPr lang="en-US" sz="2000" dirty="0"/>
              <a:t> </a:t>
            </a:r>
            <a:r>
              <a:rPr lang="en-US" sz="2000" dirty="0" err="1"/>
              <a:t>liệu</a:t>
            </a:r>
            <a:r>
              <a:rPr lang="en-US" sz="2000" dirty="0"/>
              <a:t> </a:t>
            </a:r>
            <a:r>
              <a:rPr lang="en-US" sz="2000" dirty="0" err="1"/>
              <a:t>từ</a:t>
            </a:r>
            <a:r>
              <a:rPr lang="en-US" sz="2000" dirty="0"/>
              <a:t> internet </a:t>
            </a:r>
            <a:r>
              <a:rPr lang="en-US" sz="2000" dirty="0" err="1"/>
              <a:t>về</a:t>
            </a:r>
            <a:r>
              <a:rPr lang="en-US" sz="2000" dirty="0"/>
              <a:t> </a:t>
            </a:r>
            <a:r>
              <a:rPr lang="en-US" sz="2000" dirty="0" err="1"/>
              <a:t>để</a:t>
            </a:r>
            <a:r>
              <a:rPr lang="en-US" sz="2000" dirty="0"/>
              <a:t> </a:t>
            </a:r>
            <a:r>
              <a:rPr lang="en-US" sz="2000" dirty="0" err="1"/>
              <a:t>phục</a:t>
            </a:r>
            <a:r>
              <a:rPr lang="en-US" sz="2000" dirty="0"/>
              <a:t> </a:t>
            </a:r>
            <a:r>
              <a:rPr lang="en-US" sz="2000" dirty="0" err="1"/>
              <a:t>vụ</a:t>
            </a:r>
            <a:r>
              <a:rPr lang="en-US" sz="2000" dirty="0"/>
              <a:t> </a:t>
            </a:r>
            <a:r>
              <a:rPr lang="en-US" sz="2000" dirty="0" err="1"/>
              <a:t>cho</a:t>
            </a:r>
            <a:r>
              <a:rPr lang="en-US" sz="2000" dirty="0"/>
              <a:t> </a:t>
            </a:r>
            <a:r>
              <a:rPr lang="en-US" sz="2000" dirty="0" err="1"/>
              <a:t>nhiều</a:t>
            </a:r>
            <a:r>
              <a:rPr lang="en-US" sz="2000" dirty="0"/>
              <a:t> </a:t>
            </a:r>
            <a:r>
              <a:rPr lang="en-US" sz="2000" dirty="0" err="1"/>
              <a:t>lĩnh</a:t>
            </a:r>
            <a:r>
              <a:rPr lang="en-US" sz="2000" dirty="0"/>
              <a:t> </a:t>
            </a:r>
            <a:r>
              <a:rPr lang="en-US" sz="2000" dirty="0" err="1"/>
              <a:t>vực</a:t>
            </a:r>
            <a:r>
              <a:rPr lang="en-US" sz="2000" dirty="0"/>
              <a:t> </a:t>
            </a:r>
            <a:r>
              <a:rPr lang="en-US" sz="2000" dirty="0" err="1"/>
              <a:t>khác</a:t>
            </a:r>
            <a:r>
              <a:rPr lang="en-US" sz="2000" dirty="0"/>
              <a:t> </a:t>
            </a:r>
            <a:r>
              <a:rPr lang="en-US" sz="2000" dirty="0" err="1"/>
              <a:t>nhau</a:t>
            </a:r>
            <a:r>
              <a:rPr lang="en-US" sz="2000" dirty="0"/>
              <a:t> </a:t>
            </a:r>
            <a:r>
              <a:rPr lang="en-US" sz="2000" dirty="0" err="1"/>
              <a:t>nh</a:t>
            </a:r>
            <a:r>
              <a:rPr lang="vi-VN" sz="2000" dirty="0"/>
              <a:t>ư</a:t>
            </a:r>
            <a:r>
              <a:rPr lang="en-US" sz="2000" dirty="0"/>
              <a:t> </a:t>
            </a:r>
            <a:r>
              <a:rPr lang="en-US" sz="2000" dirty="0" err="1"/>
              <a:t>th</a:t>
            </a:r>
            <a:r>
              <a:rPr lang="vi-VN" sz="2000" dirty="0"/>
              <a:t>ư</a:t>
            </a:r>
            <a:r>
              <a:rPr lang="en-US" sz="2000" dirty="0" err="1"/>
              <a:t>ơng</a:t>
            </a:r>
            <a:r>
              <a:rPr lang="en-US" sz="2000" dirty="0"/>
              <a:t> </a:t>
            </a:r>
            <a:r>
              <a:rPr lang="en-US" sz="2000" dirty="0" err="1"/>
              <a:t>mại</a:t>
            </a:r>
            <a:r>
              <a:rPr lang="en-US" sz="2000" dirty="0"/>
              <a:t> </a:t>
            </a:r>
            <a:r>
              <a:rPr lang="en-US" sz="2000" dirty="0" err="1"/>
              <a:t>điện</a:t>
            </a:r>
            <a:r>
              <a:rPr lang="en-US" sz="2000" dirty="0"/>
              <a:t> </a:t>
            </a:r>
            <a:r>
              <a:rPr lang="en-US" sz="2000" dirty="0" err="1"/>
              <a:t>tử</a:t>
            </a:r>
            <a:r>
              <a:rPr lang="en-US" sz="2000" dirty="0"/>
              <a:t>, </a:t>
            </a:r>
            <a:r>
              <a:rPr lang="en-US" sz="2000" dirty="0" err="1"/>
              <a:t>bất</a:t>
            </a:r>
            <a:r>
              <a:rPr lang="en-US" sz="2000" dirty="0"/>
              <a:t> </a:t>
            </a:r>
            <a:r>
              <a:rPr lang="en-US" sz="2000" dirty="0" err="1"/>
              <a:t>động</a:t>
            </a:r>
            <a:r>
              <a:rPr lang="en-US" sz="2000" dirty="0"/>
              <a:t> </a:t>
            </a:r>
            <a:r>
              <a:rPr lang="en-US" sz="2000" dirty="0" err="1"/>
              <a:t>sản</a:t>
            </a:r>
            <a:r>
              <a:rPr lang="en-US" sz="2000" dirty="0"/>
              <a:t>, </a:t>
            </a:r>
            <a:r>
              <a:rPr lang="en-US" sz="2000" dirty="0" err="1"/>
              <a:t>tối</a:t>
            </a:r>
            <a:r>
              <a:rPr lang="en-US" sz="2000" dirty="0"/>
              <a:t> </a:t>
            </a:r>
            <a:r>
              <a:rPr lang="vi-VN" sz="2000" dirty="0"/>
              <a:t>ư</a:t>
            </a:r>
            <a:r>
              <a:rPr lang="en-US" sz="2000" dirty="0"/>
              <a:t>u </a:t>
            </a:r>
            <a:r>
              <a:rPr lang="en-US" sz="2000" dirty="0" err="1"/>
              <a:t>hóa</a:t>
            </a:r>
            <a:r>
              <a:rPr lang="en-US" sz="2000" dirty="0"/>
              <a:t> SEO …</a:t>
            </a:r>
          </a:p>
          <a:p>
            <a:pPr marL="457200" indent="-457200" algn="just">
              <a:lnSpc>
                <a:spcPct val="120000"/>
              </a:lnSpc>
              <a:buFont typeface="+mj-lt"/>
              <a:buAutoNum type="arabicPeriod"/>
            </a:pPr>
            <a:r>
              <a:rPr lang="en-US" sz="2000" dirty="0"/>
              <a:t>E-commerce</a:t>
            </a:r>
          </a:p>
          <a:p>
            <a:pPr lvl="1" algn="just">
              <a:lnSpc>
                <a:spcPct val="120000"/>
              </a:lnSpc>
            </a:pPr>
            <a:r>
              <a:rPr lang="en-US" sz="2000" dirty="0" err="1"/>
              <a:t>Xây</a:t>
            </a:r>
            <a:r>
              <a:rPr lang="en-US" sz="2000" dirty="0"/>
              <a:t> </a:t>
            </a:r>
            <a:r>
              <a:rPr lang="en-US" sz="2000" dirty="0" err="1"/>
              <a:t>dựng</a:t>
            </a:r>
            <a:r>
              <a:rPr lang="en-US" sz="2000" dirty="0"/>
              <a:t> </a:t>
            </a:r>
            <a:r>
              <a:rPr lang="en-US" sz="2000" dirty="0" err="1"/>
              <a:t>các</a:t>
            </a:r>
            <a:r>
              <a:rPr lang="en-US" sz="2000" dirty="0"/>
              <a:t> </a:t>
            </a:r>
            <a:r>
              <a:rPr lang="en-US" sz="2000" dirty="0" err="1"/>
              <a:t>ứng</a:t>
            </a:r>
            <a:r>
              <a:rPr lang="en-US" sz="2000" dirty="0"/>
              <a:t> </a:t>
            </a:r>
            <a:r>
              <a:rPr lang="en-US" sz="2000" dirty="0" err="1"/>
              <a:t>dụng</a:t>
            </a:r>
            <a:r>
              <a:rPr lang="en-US" sz="2000" dirty="0"/>
              <a:t> </a:t>
            </a:r>
            <a:r>
              <a:rPr lang="en-US" sz="2000" dirty="0" err="1"/>
              <a:t>nhằm</a:t>
            </a:r>
            <a:r>
              <a:rPr lang="en-US" sz="2000" dirty="0"/>
              <a:t> </a:t>
            </a:r>
            <a:r>
              <a:rPr lang="en-US" sz="2000" dirty="0" err="1"/>
              <a:t>tối</a:t>
            </a:r>
            <a:r>
              <a:rPr lang="en-US" sz="2000" dirty="0"/>
              <a:t> </a:t>
            </a:r>
            <a:r>
              <a:rPr lang="vi-VN" sz="2000" dirty="0"/>
              <a:t>ư</a:t>
            </a:r>
            <a:r>
              <a:rPr lang="en-US" sz="2000" dirty="0"/>
              <a:t>u </a:t>
            </a:r>
            <a:r>
              <a:rPr lang="en-US" sz="2000" dirty="0" err="1"/>
              <a:t>hóa</a:t>
            </a:r>
            <a:r>
              <a:rPr lang="en-US" sz="2000" dirty="0"/>
              <a:t> </a:t>
            </a:r>
            <a:r>
              <a:rPr lang="en-US" sz="2000" dirty="0" err="1"/>
              <a:t>việc</a:t>
            </a:r>
            <a:r>
              <a:rPr lang="en-US" sz="2000" dirty="0"/>
              <a:t> </a:t>
            </a:r>
            <a:r>
              <a:rPr lang="en-US" sz="2000" dirty="0" err="1"/>
              <a:t>kinh</a:t>
            </a:r>
            <a:r>
              <a:rPr lang="en-US" sz="2000" dirty="0"/>
              <a:t> </a:t>
            </a:r>
            <a:r>
              <a:rPr lang="en-US" sz="2000" dirty="0" err="1"/>
              <a:t>doanh</a:t>
            </a:r>
            <a:r>
              <a:rPr lang="en-US" sz="2000" dirty="0"/>
              <a:t> </a:t>
            </a:r>
            <a:r>
              <a:rPr lang="en-US" sz="2000" dirty="0" err="1"/>
              <a:t>trên</a:t>
            </a:r>
            <a:r>
              <a:rPr lang="en-US" sz="2000" dirty="0"/>
              <a:t> </a:t>
            </a:r>
            <a:r>
              <a:rPr lang="en-US" sz="2000" dirty="0" err="1"/>
              <a:t>các</a:t>
            </a:r>
            <a:r>
              <a:rPr lang="en-US" sz="2000" dirty="0"/>
              <a:t> </a:t>
            </a:r>
            <a:r>
              <a:rPr lang="en-US" sz="2000" dirty="0" err="1"/>
              <a:t>sàn</a:t>
            </a:r>
            <a:r>
              <a:rPr lang="en-US" sz="2000" dirty="0"/>
              <a:t> </a:t>
            </a:r>
            <a:r>
              <a:rPr lang="en-US" sz="2000" dirty="0" err="1"/>
              <a:t>th</a:t>
            </a:r>
            <a:r>
              <a:rPr lang="vi-VN" sz="2000" dirty="0"/>
              <a:t>ư</a:t>
            </a:r>
            <a:r>
              <a:rPr lang="en-US" sz="2000" dirty="0" err="1"/>
              <a:t>ơng</a:t>
            </a:r>
            <a:r>
              <a:rPr lang="en-US" sz="2000" dirty="0"/>
              <a:t> </a:t>
            </a:r>
            <a:r>
              <a:rPr lang="en-US" sz="2000" dirty="0" err="1"/>
              <a:t>mại</a:t>
            </a:r>
            <a:r>
              <a:rPr lang="en-US" sz="2000" dirty="0"/>
              <a:t> </a:t>
            </a:r>
            <a:r>
              <a:rPr lang="en-US" sz="2000" dirty="0" err="1"/>
              <a:t>điện</a:t>
            </a:r>
            <a:r>
              <a:rPr lang="en-US" sz="2000" dirty="0"/>
              <a:t> </a:t>
            </a:r>
            <a:r>
              <a:rPr lang="en-US" sz="2000" dirty="0" err="1"/>
              <a:t>tử</a:t>
            </a:r>
            <a:endParaRPr lang="en-US" sz="2000" dirty="0"/>
          </a:p>
          <a:p>
            <a:pPr marL="457200" indent="-457200" algn="just">
              <a:lnSpc>
                <a:spcPct val="120000"/>
              </a:lnSpc>
              <a:buFont typeface="+mj-lt"/>
              <a:buAutoNum type="arabicPeriod"/>
            </a:pPr>
            <a:r>
              <a:rPr lang="en-US" sz="2000" dirty="0"/>
              <a:t>IoT</a:t>
            </a:r>
          </a:p>
          <a:p>
            <a:pPr lvl="1" algn="just">
              <a:lnSpc>
                <a:spcPct val="120000"/>
              </a:lnSpc>
            </a:pPr>
            <a:r>
              <a:rPr lang="en-US" sz="2000" dirty="0" err="1"/>
              <a:t>Ứng</a:t>
            </a:r>
            <a:r>
              <a:rPr lang="en-US" sz="2000" dirty="0"/>
              <a:t> </a:t>
            </a:r>
            <a:r>
              <a:rPr lang="en-US" sz="2000" dirty="0" err="1"/>
              <a:t>dụng</a:t>
            </a:r>
            <a:r>
              <a:rPr lang="en-US" sz="2000" dirty="0"/>
              <a:t> </a:t>
            </a:r>
            <a:r>
              <a:rPr lang="en-US" sz="2000" dirty="0" err="1"/>
              <a:t>của</a:t>
            </a:r>
            <a:r>
              <a:rPr lang="en-US" sz="2000" dirty="0"/>
              <a:t> IoT </a:t>
            </a:r>
            <a:r>
              <a:rPr lang="en-US" sz="2000" dirty="0" err="1"/>
              <a:t>trong</a:t>
            </a:r>
            <a:r>
              <a:rPr lang="en-US" sz="2000" dirty="0"/>
              <a:t> </a:t>
            </a:r>
            <a:r>
              <a:rPr lang="en-US" sz="2000" dirty="0" err="1"/>
              <a:t>các</a:t>
            </a:r>
            <a:r>
              <a:rPr lang="en-US" sz="2000" dirty="0"/>
              <a:t> </a:t>
            </a:r>
            <a:r>
              <a:rPr lang="en-US" sz="2000" dirty="0" err="1"/>
              <a:t>ngành</a:t>
            </a:r>
            <a:r>
              <a:rPr lang="en-US" sz="2000" dirty="0"/>
              <a:t> </a:t>
            </a:r>
            <a:r>
              <a:rPr lang="en-US" sz="2000" dirty="0" err="1"/>
              <a:t>công</a:t>
            </a:r>
            <a:r>
              <a:rPr lang="en-US" sz="2000" dirty="0"/>
              <a:t> </a:t>
            </a:r>
            <a:r>
              <a:rPr lang="en-US" sz="2000" dirty="0" err="1"/>
              <a:t>nghiệp</a:t>
            </a:r>
            <a:r>
              <a:rPr lang="en-US" sz="2000" dirty="0"/>
              <a:t> </a:t>
            </a:r>
            <a:r>
              <a:rPr lang="en-US" sz="2000" dirty="0" err="1"/>
              <a:t>nặng</a:t>
            </a:r>
            <a:endParaRPr lang="en-US" sz="2000" dirty="0"/>
          </a:p>
          <a:p>
            <a:pPr lvl="1" algn="just">
              <a:lnSpc>
                <a:spcPct val="120000"/>
              </a:lnSpc>
            </a:pPr>
            <a:endParaRPr lang="vi-VN" sz="2000" dirty="0"/>
          </a:p>
        </p:txBody>
      </p:sp>
    </p:spTree>
    <p:extLst>
      <p:ext uri="{BB962C8B-B14F-4D97-AF65-F5344CB8AC3E}">
        <p14:creationId xmlns:p14="http://schemas.microsoft.com/office/powerpoint/2010/main" val="713601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TS </a:t>
            </a:r>
            <a:r>
              <a:rPr lang="en-US" dirty="0" err="1"/>
              <a:t>Hoàng</a:t>
            </a:r>
            <a:r>
              <a:rPr lang="en-US" dirty="0"/>
              <a:t> </a:t>
            </a:r>
            <a:r>
              <a:rPr lang="en-US" dirty="0" err="1"/>
              <a:t>Xuân</a:t>
            </a:r>
            <a:r>
              <a:rPr lang="en-US" dirty="0"/>
              <a:t> </a:t>
            </a:r>
            <a:r>
              <a:rPr lang="en-US" dirty="0" err="1"/>
              <a:t>Tùng</a:t>
            </a:r>
            <a:r>
              <a:rPr lang="en-US" dirty="0"/>
              <a:t/>
            </a:r>
            <a:br>
              <a:rPr lang="en-US" dirty="0"/>
            </a:br>
            <a:r>
              <a:rPr lang="en-US" dirty="0"/>
              <a:t>tung.hoang@vnu.edu.vn/0852465677</a:t>
            </a:r>
            <a:endParaRPr lang="vi-VN" dirty="0"/>
          </a:p>
        </p:txBody>
      </p:sp>
      <p:sp>
        <p:nvSpPr>
          <p:cNvPr id="5" name="Content Placeholder 4"/>
          <p:cNvSpPr>
            <a:spLocks noGrp="1"/>
          </p:cNvSpPr>
          <p:nvPr>
            <p:ph idx="1"/>
          </p:nvPr>
        </p:nvSpPr>
        <p:spPr>
          <a:xfrm>
            <a:off x="446856" y="1484784"/>
            <a:ext cx="8229600" cy="4525963"/>
          </a:xfrm>
        </p:spPr>
        <p:txBody>
          <a:bodyPr>
            <a:normAutofit/>
          </a:bodyPr>
          <a:lstStyle/>
          <a:p>
            <a:pPr marL="457200" lvl="0" indent="-457200" algn="just">
              <a:lnSpc>
                <a:spcPct val="120000"/>
              </a:lnSpc>
              <a:buFont typeface="+mj-lt"/>
              <a:buAutoNum type="arabicPeriod"/>
            </a:pPr>
            <a:r>
              <a:rPr lang="en-US" sz="2000" dirty="0"/>
              <a:t>Cloud computing</a:t>
            </a:r>
          </a:p>
          <a:p>
            <a:pPr marL="457200" lvl="0" indent="-457200" algn="just">
              <a:lnSpc>
                <a:spcPct val="120000"/>
              </a:lnSpc>
              <a:buFont typeface="+mj-lt"/>
              <a:buAutoNum type="arabicPeriod"/>
            </a:pPr>
            <a:r>
              <a:rPr lang="en-US" sz="2000" dirty="0"/>
              <a:t>Full stack web development</a:t>
            </a:r>
          </a:p>
          <a:p>
            <a:pPr marL="457200" lvl="0" indent="-457200" algn="just">
              <a:lnSpc>
                <a:spcPct val="120000"/>
              </a:lnSpc>
              <a:buFont typeface="+mj-lt"/>
              <a:buAutoNum type="arabicPeriod"/>
            </a:pPr>
            <a:r>
              <a:rPr lang="en-US" sz="2000"/>
              <a:t>IoT</a:t>
            </a:r>
          </a:p>
          <a:p>
            <a:pPr marL="457200" lvl="0" indent="-457200" algn="just">
              <a:lnSpc>
                <a:spcPct val="120000"/>
              </a:lnSpc>
              <a:buFont typeface="+mj-lt"/>
              <a:buAutoNum type="arabicPeriod"/>
            </a:pPr>
            <a:endParaRPr lang="en-US" sz="2000" dirty="0"/>
          </a:p>
          <a:p>
            <a:pPr marL="457200" lvl="1" indent="0" algn="just">
              <a:lnSpc>
                <a:spcPct val="120000"/>
              </a:lnSpc>
              <a:buNone/>
            </a:pPr>
            <a:endParaRPr lang="vi-VN" sz="2000" dirty="0"/>
          </a:p>
        </p:txBody>
      </p:sp>
    </p:spTree>
    <p:extLst>
      <p:ext uri="{BB962C8B-B14F-4D97-AF65-F5344CB8AC3E}">
        <p14:creationId xmlns:p14="http://schemas.microsoft.com/office/powerpoint/2010/main" val="1602057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TS </a:t>
            </a:r>
            <a:r>
              <a:rPr lang="en-US" dirty="0" err="1" smtClean="0"/>
              <a:t>Dương</a:t>
            </a:r>
            <a:r>
              <a:rPr lang="en-US" dirty="0" smtClean="0"/>
              <a:t> </a:t>
            </a:r>
            <a:r>
              <a:rPr lang="en-US" dirty="0" err="1" smtClean="0"/>
              <a:t>Lê</a:t>
            </a:r>
            <a:r>
              <a:rPr lang="en-US" dirty="0" smtClean="0"/>
              <a:t> Minh</a:t>
            </a:r>
            <a:r>
              <a:rPr lang="en-US" dirty="0"/>
              <a:t/>
            </a:r>
            <a:br>
              <a:rPr lang="en-US" dirty="0"/>
            </a:br>
            <a:r>
              <a:rPr lang="en-US" dirty="0" smtClean="0"/>
              <a:t>minhdl</a:t>
            </a:r>
            <a:r>
              <a:rPr lang="en-US" dirty="0" smtClean="0"/>
              <a:t>@vnu.edu.vn/0913507435</a:t>
            </a:r>
            <a:endParaRPr lang="vi-VN" dirty="0"/>
          </a:p>
        </p:txBody>
      </p:sp>
      <p:sp>
        <p:nvSpPr>
          <p:cNvPr id="5" name="Content Placeholder 4"/>
          <p:cNvSpPr>
            <a:spLocks noGrp="1"/>
          </p:cNvSpPr>
          <p:nvPr>
            <p:ph idx="1"/>
          </p:nvPr>
        </p:nvSpPr>
        <p:spPr>
          <a:xfrm>
            <a:off x="446856" y="1484784"/>
            <a:ext cx="8229600" cy="4525963"/>
          </a:xfrm>
        </p:spPr>
        <p:txBody>
          <a:bodyPr>
            <a:normAutofit/>
          </a:bodyPr>
          <a:lstStyle/>
          <a:p>
            <a:pPr marL="457200" lvl="0" indent="-457200" algn="just">
              <a:lnSpc>
                <a:spcPct val="120000"/>
              </a:lnSpc>
              <a:buFont typeface="+mj-lt"/>
              <a:buAutoNum type="arabicPeriod"/>
            </a:pPr>
            <a:r>
              <a:rPr lang="en-US" sz="2000" dirty="0"/>
              <a:t>Cloud computing</a:t>
            </a:r>
          </a:p>
          <a:p>
            <a:pPr marL="457200" lvl="0" indent="-457200" algn="just">
              <a:lnSpc>
                <a:spcPct val="120000"/>
              </a:lnSpc>
              <a:buFont typeface="+mj-lt"/>
              <a:buAutoNum type="arabicPeriod"/>
            </a:pPr>
            <a:r>
              <a:rPr lang="en-US" sz="2000" dirty="0"/>
              <a:t>Full stack web </a:t>
            </a:r>
            <a:r>
              <a:rPr lang="en-US" sz="2000" dirty="0" smtClean="0"/>
              <a:t>development</a:t>
            </a:r>
          </a:p>
          <a:p>
            <a:pPr marL="457200" lvl="0" indent="-457200" algn="just">
              <a:lnSpc>
                <a:spcPct val="120000"/>
              </a:lnSpc>
              <a:buFont typeface="+mj-lt"/>
              <a:buAutoNum type="arabicPeriod"/>
            </a:pPr>
            <a:r>
              <a:rPr lang="en-US" sz="2000" dirty="0" smtClean="0"/>
              <a:t>Mobile application development</a:t>
            </a:r>
            <a:endParaRPr lang="en-US" sz="2000" dirty="0"/>
          </a:p>
          <a:p>
            <a:pPr marL="457200" lvl="0" indent="-457200" algn="just">
              <a:lnSpc>
                <a:spcPct val="120000"/>
              </a:lnSpc>
              <a:buFont typeface="+mj-lt"/>
              <a:buAutoNum type="arabicPeriod"/>
            </a:pPr>
            <a:endParaRPr lang="en-US" sz="2000" dirty="0"/>
          </a:p>
          <a:p>
            <a:pPr marL="457200" lvl="1" indent="0" algn="just">
              <a:lnSpc>
                <a:spcPct val="120000"/>
              </a:lnSpc>
              <a:buNone/>
            </a:pPr>
            <a:endParaRPr lang="vi-VN" sz="2000" dirty="0"/>
          </a:p>
        </p:txBody>
      </p:sp>
    </p:spTree>
    <p:extLst>
      <p:ext uri="{BB962C8B-B14F-4D97-AF65-F5344CB8AC3E}">
        <p14:creationId xmlns:p14="http://schemas.microsoft.com/office/powerpoint/2010/main" val="3849418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TS </a:t>
            </a:r>
            <a:r>
              <a:rPr lang="en-US" dirty="0" err="1"/>
              <a:t>Nguyễn</a:t>
            </a:r>
            <a:r>
              <a:rPr lang="en-US" dirty="0"/>
              <a:t> </a:t>
            </a:r>
            <a:r>
              <a:rPr lang="en-US" dirty="0" err="1"/>
              <a:t>Đình</a:t>
            </a:r>
            <a:r>
              <a:rPr lang="en-US" dirty="0"/>
              <a:t> </a:t>
            </a:r>
            <a:r>
              <a:rPr lang="en-US" dirty="0" err="1"/>
              <a:t>Việt</a:t>
            </a:r>
            <a:r>
              <a:rPr lang="en-US" dirty="0"/>
              <a:t/>
            </a:r>
            <a:br>
              <a:rPr lang="en-US" dirty="0"/>
            </a:br>
            <a:r>
              <a:rPr lang="en-US" dirty="0"/>
              <a:t>vietnd@vnu.edu.vn/0936139988</a:t>
            </a:r>
            <a:endParaRPr lang="vi-VN" dirty="0"/>
          </a:p>
        </p:txBody>
      </p:sp>
      <p:sp>
        <p:nvSpPr>
          <p:cNvPr id="5" name="Content Placeholder 4"/>
          <p:cNvSpPr>
            <a:spLocks noGrp="1"/>
          </p:cNvSpPr>
          <p:nvPr>
            <p:ph idx="1"/>
          </p:nvPr>
        </p:nvSpPr>
        <p:spPr>
          <a:xfrm>
            <a:off x="446856" y="1484784"/>
            <a:ext cx="8229600" cy="4525963"/>
          </a:xfrm>
        </p:spPr>
        <p:txBody>
          <a:bodyPr>
            <a:normAutofit/>
          </a:bodyPr>
          <a:lstStyle/>
          <a:p>
            <a:pPr>
              <a:spcBef>
                <a:spcPts val="738"/>
              </a:spcBef>
              <a:buFont typeface="Times New Roman" panose="02020603050405020304" pitchFamily="18" charset="0"/>
              <a:buAutoNum type="arabicPeriod"/>
            </a:pPr>
            <a:r>
              <a:rPr lang="en-US" altLang="en-US" sz="2000" dirty="0">
                <a:solidFill>
                  <a:srgbClr val="000000"/>
                </a:solidFill>
              </a:rPr>
              <a:t>Evaluation Methodology and Performance Enhancement of TCP for heterogenous Network and Performance Evaluation by Simulation</a:t>
            </a:r>
            <a:r>
              <a:rPr lang="en-US" altLang="en-US" sz="2000" dirty="0">
                <a:solidFill>
                  <a:srgbClr val="FF0000"/>
                </a:solidFill>
              </a:rPr>
              <a:t> (since 2000)</a:t>
            </a:r>
          </a:p>
          <a:p>
            <a:pPr>
              <a:spcBef>
                <a:spcPts val="738"/>
              </a:spcBef>
              <a:buFont typeface="Times New Roman" panose="02020603050405020304" pitchFamily="18" charset="0"/>
              <a:buAutoNum type="arabicPeriod"/>
            </a:pPr>
            <a:r>
              <a:rPr lang="en-US" altLang="en-US" sz="2000" dirty="0">
                <a:solidFill>
                  <a:srgbClr val="000000"/>
                </a:solidFill>
              </a:rPr>
              <a:t>QoS Guaranteeing for Multi Media Communication</a:t>
            </a:r>
            <a:r>
              <a:rPr lang="en-US" altLang="en-US" sz="2000" dirty="0">
                <a:solidFill>
                  <a:srgbClr val="FF0000"/>
                </a:solidFill>
              </a:rPr>
              <a:t> (since 2004)</a:t>
            </a:r>
          </a:p>
          <a:p>
            <a:pPr>
              <a:spcBef>
                <a:spcPts val="738"/>
              </a:spcBef>
              <a:buFont typeface="Times New Roman" panose="02020603050405020304" pitchFamily="18" charset="0"/>
              <a:buAutoNum type="arabicPeriod"/>
            </a:pPr>
            <a:r>
              <a:rPr lang="en-US" altLang="en-US" sz="2000" dirty="0">
                <a:solidFill>
                  <a:srgbClr val="000000"/>
                </a:solidFill>
              </a:rPr>
              <a:t>MANET (Mobile </a:t>
            </a:r>
            <a:r>
              <a:rPr lang="en-US" altLang="en-US" sz="2000" dirty="0" err="1">
                <a:solidFill>
                  <a:srgbClr val="000000"/>
                </a:solidFill>
              </a:rPr>
              <a:t>Adhoc</a:t>
            </a:r>
            <a:r>
              <a:rPr lang="en-US" altLang="en-US" sz="2000" dirty="0">
                <a:solidFill>
                  <a:srgbClr val="000000"/>
                </a:solidFill>
              </a:rPr>
              <a:t> </a:t>
            </a:r>
            <a:r>
              <a:rPr lang="en-US" altLang="en-US" sz="2000" dirty="0" err="1">
                <a:solidFill>
                  <a:srgbClr val="000000"/>
                </a:solidFill>
              </a:rPr>
              <a:t>NETworks</a:t>
            </a:r>
            <a:r>
              <a:rPr lang="en-US" altLang="en-US" sz="2000" dirty="0">
                <a:solidFill>
                  <a:srgbClr val="000000"/>
                </a:solidFill>
              </a:rPr>
              <a:t> </a:t>
            </a:r>
            <a:r>
              <a:rPr lang="en-US" altLang="en-US" sz="2000" dirty="0">
                <a:solidFill>
                  <a:srgbClr val="FF0000"/>
                </a:solidFill>
              </a:rPr>
              <a:t> (since 2002)</a:t>
            </a:r>
          </a:p>
          <a:p>
            <a:pPr>
              <a:spcBef>
                <a:spcPts val="738"/>
              </a:spcBef>
              <a:buFont typeface="Times New Roman" panose="02020603050405020304" pitchFamily="18" charset="0"/>
              <a:buAutoNum type="arabicPeriod"/>
            </a:pPr>
            <a:r>
              <a:rPr lang="en-US" altLang="en-US" sz="2000" dirty="0">
                <a:solidFill>
                  <a:srgbClr val="000000"/>
                </a:solidFill>
              </a:rPr>
              <a:t>WSN (Wireless Sensor Networks) </a:t>
            </a:r>
            <a:r>
              <a:rPr lang="en-US" altLang="en-US" sz="2000" dirty="0">
                <a:solidFill>
                  <a:srgbClr val="FF0000"/>
                </a:solidFill>
              </a:rPr>
              <a:t> (since 2004)</a:t>
            </a:r>
          </a:p>
          <a:p>
            <a:pPr>
              <a:spcBef>
                <a:spcPts val="738"/>
              </a:spcBef>
              <a:buFont typeface="Times New Roman" panose="02020603050405020304" pitchFamily="18" charset="0"/>
              <a:buAutoNum type="arabicPeriod"/>
            </a:pPr>
            <a:r>
              <a:rPr lang="en-US" altLang="en-US" sz="2000" dirty="0">
                <a:solidFill>
                  <a:srgbClr val="000000"/>
                </a:solidFill>
              </a:rPr>
              <a:t>eHealth Network</a:t>
            </a:r>
            <a:r>
              <a:rPr lang="en-US" altLang="en-US" sz="2000" dirty="0">
                <a:solidFill>
                  <a:srgbClr val="FF0000"/>
                </a:solidFill>
              </a:rPr>
              <a:t> (since 2010)</a:t>
            </a:r>
          </a:p>
          <a:p>
            <a:pPr>
              <a:spcBef>
                <a:spcPts val="738"/>
              </a:spcBef>
              <a:buFont typeface="Times New Roman" panose="02020603050405020304" pitchFamily="18" charset="0"/>
              <a:buAutoNum type="arabicPeriod"/>
            </a:pPr>
            <a:r>
              <a:rPr lang="en-US" altLang="en-US" sz="2000" dirty="0">
                <a:solidFill>
                  <a:srgbClr val="000000"/>
                </a:solidFill>
              </a:rPr>
              <a:t>Data </a:t>
            </a:r>
            <a:r>
              <a:rPr lang="en-US" altLang="en-US" sz="2000" dirty="0" err="1">
                <a:solidFill>
                  <a:srgbClr val="000000"/>
                </a:solidFill>
              </a:rPr>
              <a:t>fussion</a:t>
            </a:r>
            <a:r>
              <a:rPr lang="en-US" altLang="en-US" sz="2000" dirty="0">
                <a:solidFill>
                  <a:srgbClr val="000000"/>
                </a:solidFill>
              </a:rPr>
              <a:t> in WSN (Wireless Sensor Networks) </a:t>
            </a:r>
            <a:r>
              <a:rPr lang="en-US" altLang="en-US" sz="2000" dirty="0">
                <a:solidFill>
                  <a:srgbClr val="FF0000"/>
                </a:solidFill>
              </a:rPr>
              <a:t> (since 2011)</a:t>
            </a:r>
          </a:p>
          <a:p>
            <a:pPr lvl="1" algn="just">
              <a:lnSpc>
                <a:spcPct val="120000"/>
              </a:lnSpc>
            </a:pPr>
            <a:endParaRPr lang="vi-VN" sz="2000" dirty="0"/>
          </a:p>
        </p:txBody>
      </p:sp>
    </p:spTree>
    <p:extLst>
      <p:ext uri="{BB962C8B-B14F-4D97-AF65-F5344CB8AC3E}">
        <p14:creationId xmlns:p14="http://schemas.microsoft.com/office/powerpoint/2010/main" val="3322712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28650" y="1196752"/>
            <a:ext cx="7886700" cy="400110"/>
          </a:xfrm>
        </p:spPr>
        <p:txBody>
          <a:bodyPr>
            <a:spAutoFit/>
          </a:bodyPr>
          <a:lstStyle/>
          <a:p>
            <a:pPr lvl="0"/>
            <a:r>
              <a:rPr lang="fr-FR" sz="2000" b="1" dirty="0" err="1"/>
              <a:t>Elasticity</a:t>
            </a:r>
            <a:r>
              <a:rPr lang="fr-FR" sz="2000" b="1" dirty="0"/>
              <a:t> in </a:t>
            </a:r>
            <a:r>
              <a:rPr lang="fr-FR" sz="2000" b="1" dirty="0" err="1"/>
              <a:t>Autonomic</a:t>
            </a:r>
            <a:r>
              <a:rPr lang="fr-FR" sz="2000" b="1" dirty="0"/>
              <a:t> Cloud </a:t>
            </a:r>
            <a:r>
              <a:rPr lang="fr-FR" sz="2000" b="1" dirty="0" err="1"/>
              <a:t>Computing</a:t>
            </a:r>
            <a:endParaRPr lang="fr-FR" sz="2000" b="1" dirty="0"/>
          </a:p>
        </p:txBody>
      </p:sp>
      <p:sp>
        <p:nvSpPr>
          <p:cNvPr id="3" name="Text Placeholder 2"/>
          <p:cNvSpPr txBox="1">
            <a:spLocks noGrp="1"/>
          </p:cNvSpPr>
          <p:nvPr>
            <p:ph type="body" idx="4294967295"/>
          </p:nvPr>
        </p:nvSpPr>
        <p:spPr>
          <a:xfrm>
            <a:off x="638108" y="1525565"/>
            <a:ext cx="5754211" cy="6907212"/>
          </a:xfrm>
        </p:spPr>
        <p:txBody>
          <a:bodyPr wrap="square">
            <a:spAutoFit/>
          </a:bodyPr>
          <a:lstStyle/>
          <a:p>
            <a:pPr>
              <a:spcBef>
                <a:spcPts val="578"/>
              </a:spcBef>
              <a:buClr>
                <a:srgbClr val="C00D2D"/>
              </a:buClr>
              <a:buSzPct val="45000"/>
              <a:buFont typeface="StarSymbol"/>
              <a:buChar char="●"/>
            </a:pPr>
            <a:r>
              <a:rPr lang="fr-FR" sz="1800" dirty="0" err="1">
                <a:latin typeface="Verdana" panose="020B0604030504040204" pitchFamily="34" charset="0"/>
                <a:ea typeface="Verdana" panose="020B0604030504040204" pitchFamily="34" charset="0"/>
                <a:cs typeface="Verdana" panose="020B0604030504040204" pitchFamily="34" charset="0"/>
              </a:rPr>
              <a:t>Autonomic</a:t>
            </a:r>
            <a:r>
              <a:rPr lang="fr-FR" sz="1800" dirty="0">
                <a:latin typeface="Verdana" panose="020B0604030504040204" pitchFamily="34" charset="0"/>
                <a:ea typeface="Verdana" panose="020B0604030504040204" pitchFamily="34" charset="0"/>
                <a:cs typeface="Verdana" panose="020B0604030504040204" pitchFamily="34" charset="0"/>
              </a:rPr>
              <a:t> </a:t>
            </a:r>
            <a:r>
              <a:rPr lang="fr-FR" sz="1800" dirty="0" err="1">
                <a:latin typeface="Verdana" panose="020B0604030504040204" pitchFamily="34" charset="0"/>
                <a:ea typeface="Verdana" panose="020B0604030504040204" pitchFamily="34" charset="0"/>
                <a:cs typeface="Verdana" panose="020B0604030504040204" pitchFamily="34" charset="0"/>
              </a:rPr>
              <a:t>Computing</a:t>
            </a:r>
            <a:endParaRPr lang="fr-FR" sz="1800" dirty="0">
              <a:latin typeface="Verdana" panose="020B0604030504040204" pitchFamily="34" charset="0"/>
              <a:ea typeface="Verdana" panose="020B0604030504040204" pitchFamily="34" charset="0"/>
              <a:cs typeface="Verdana" panose="020B0604030504040204" pitchFamily="34" charset="0"/>
            </a:endParaRPr>
          </a:p>
          <a:p>
            <a:pPr marL="0" lvl="1" indent="0" hangingPunct="0">
              <a:spcBef>
                <a:spcPts val="772"/>
              </a:spcBef>
              <a:buClr>
                <a:srgbClr val="C00D2D"/>
              </a:buClr>
              <a:buSzPct val="75000"/>
              <a:buFont typeface="StarSymbol"/>
              <a:buChar char="–"/>
            </a:pPr>
            <a:r>
              <a:rPr lang="fr-FR" sz="1225" dirty="0">
                <a:latin typeface="Verdana" pitchFamily="34"/>
                <a:cs typeface="Tahoma" pitchFamily="2"/>
              </a:rPr>
              <a:t> </a:t>
            </a:r>
            <a:r>
              <a:rPr lang="fr-FR" sz="1225" dirty="0" err="1">
                <a:latin typeface="Verdana" pitchFamily="34"/>
                <a:cs typeface="Tahoma" pitchFamily="2"/>
              </a:rPr>
              <a:t>inspired</a:t>
            </a:r>
            <a:r>
              <a:rPr lang="fr-FR" sz="1225" dirty="0">
                <a:latin typeface="Verdana" pitchFamily="34"/>
                <a:cs typeface="Tahoma" pitchFamily="2"/>
              </a:rPr>
              <a:t> by </a:t>
            </a:r>
            <a:r>
              <a:rPr lang="fr-FR" sz="1225" dirty="0" err="1">
                <a:latin typeface="Verdana" pitchFamily="34"/>
                <a:cs typeface="Tahoma" pitchFamily="2"/>
              </a:rPr>
              <a:t>autonomically</a:t>
            </a:r>
            <a:r>
              <a:rPr lang="fr-FR" sz="1225" dirty="0">
                <a:latin typeface="Verdana" pitchFamily="34"/>
                <a:cs typeface="Tahoma" pitchFamily="2"/>
              </a:rPr>
              <a:t> </a:t>
            </a:r>
            <a:r>
              <a:rPr lang="fr-FR" sz="1225" dirty="0" err="1">
                <a:latin typeface="Verdana" pitchFamily="34"/>
                <a:cs typeface="Tahoma" pitchFamily="2"/>
              </a:rPr>
              <a:t>biological</a:t>
            </a:r>
            <a:r>
              <a:rPr lang="fr-FR" sz="1225" dirty="0">
                <a:latin typeface="Verdana" pitchFamily="34"/>
                <a:cs typeface="Tahoma" pitchFamily="2"/>
              </a:rPr>
              <a:t> </a:t>
            </a:r>
            <a:r>
              <a:rPr lang="fr-FR" sz="1225" dirty="0" err="1">
                <a:latin typeface="Verdana" pitchFamily="34"/>
                <a:cs typeface="Tahoma" pitchFamily="2"/>
              </a:rPr>
              <a:t>systems</a:t>
            </a:r>
            <a:endParaRPr lang="fr-FR" sz="1225" dirty="0">
              <a:latin typeface="Verdana" pitchFamily="34"/>
              <a:cs typeface="Tahoma" pitchFamily="2"/>
            </a:endParaRPr>
          </a:p>
          <a:p>
            <a:pPr marL="0" lvl="1" indent="0" hangingPunct="0">
              <a:spcBef>
                <a:spcPts val="772"/>
              </a:spcBef>
              <a:buClr>
                <a:srgbClr val="C00D2D"/>
              </a:buClr>
              <a:buSzPct val="75000"/>
              <a:buFont typeface="StarSymbol"/>
              <a:buChar char="–"/>
            </a:pPr>
            <a:r>
              <a:rPr lang="fr-FR" sz="1225" dirty="0">
                <a:latin typeface="Verdana" pitchFamily="34"/>
                <a:cs typeface="Tahoma" pitchFamily="2"/>
              </a:rPr>
              <a:t> </a:t>
            </a:r>
            <a:r>
              <a:rPr lang="fr-FR" sz="1225" dirty="0" err="1">
                <a:latin typeface="Verdana" pitchFamily="34"/>
                <a:cs typeface="Tahoma" pitchFamily="2"/>
              </a:rPr>
              <a:t>e.g</a:t>
            </a:r>
            <a:r>
              <a:rPr lang="fr-FR" sz="1225" dirty="0">
                <a:latin typeface="Verdana" pitchFamily="34"/>
                <a:cs typeface="Tahoma" pitchFamily="2"/>
              </a:rPr>
              <a:t>. </a:t>
            </a:r>
            <a:r>
              <a:rPr lang="fr-FR" sz="1225" dirty="0" err="1">
                <a:latin typeface="Verdana" pitchFamily="34"/>
                <a:cs typeface="Tahoma" pitchFamily="2"/>
              </a:rPr>
              <a:t>human</a:t>
            </a:r>
            <a:r>
              <a:rPr lang="fr-FR" sz="1225" dirty="0">
                <a:latin typeface="Verdana" pitchFamily="34"/>
                <a:cs typeface="Tahoma" pitchFamily="2"/>
              </a:rPr>
              <a:t> digestive, </a:t>
            </a:r>
            <a:r>
              <a:rPr lang="fr-FR" sz="1225" dirty="0" err="1">
                <a:latin typeface="Verdana" pitchFamily="34"/>
                <a:cs typeface="Tahoma" pitchFamily="2"/>
              </a:rPr>
              <a:t>circulatory</a:t>
            </a:r>
            <a:r>
              <a:rPr lang="fr-FR" sz="1225" dirty="0">
                <a:latin typeface="Verdana" pitchFamily="34"/>
                <a:cs typeface="Tahoma" pitchFamily="2"/>
              </a:rPr>
              <a:t>, </a:t>
            </a:r>
            <a:r>
              <a:rPr lang="fr-FR" sz="1225" dirty="0" err="1">
                <a:latin typeface="Verdana" pitchFamily="34"/>
                <a:cs typeface="Tahoma" pitchFamily="2"/>
              </a:rPr>
              <a:t>nervous</a:t>
            </a:r>
            <a:r>
              <a:rPr lang="fr-FR" sz="1225" dirty="0">
                <a:latin typeface="Verdana" pitchFamily="34"/>
                <a:cs typeface="Tahoma" pitchFamily="2"/>
              </a:rPr>
              <a:t> </a:t>
            </a:r>
            <a:r>
              <a:rPr lang="fr-FR" sz="1225" dirty="0" err="1">
                <a:latin typeface="Verdana" pitchFamily="34"/>
                <a:cs typeface="Tahoma" pitchFamily="2"/>
              </a:rPr>
              <a:t>systems</a:t>
            </a:r>
            <a:endParaRPr lang="fr-FR" sz="1225" dirty="0">
              <a:latin typeface="Verdana" pitchFamily="34"/>
              <a:cs typeface="Tahoma" pitchFamily="2"/>
            </a:endParaRPr>
          </a:p>
          <a:p>
            <a:pPr hangingPunct="0">
              <a:spcBef>
                <a:spcPts val="772"/>
              </a:spcBef>
              <a:buClr>
                <a:srgbClr val="C00D2D"/>
              </a:buClr>
              <a:buSzPct val="75000"/>
            </a:pPr>
            <a:r>
              <a:rPr lang="fr-FR" sz="1797" dirty="0" err="1">
                <a:latin typeface="Verdana" pitchFamily="34"/>
                <a:cs typeface="Tahoma" pitchFamily="2"/>
              </a:rPr>
              <a:t>Integrate</a:t>
            </a:r>
            <a:r>
              <a:rPr lang="fr-FR" sz="1797" dirty="0">
                <a:latin typeface="Verdana" pitchFamily="34"/>
                <a:cs typeface="Tahoma" pitchFamily="2"/>
              </a:rPr>
              <a:t> </a:t>
            </a:r>
            <a:r>
              <a:rPr lang="fr-FR" sz="1797" dirty="0" err="1">
                <a:latin typeface="Verdana" pitchFamily="34"/>
                <a:cs typeface="Tahoma" pitchFamily="2"/>
              </a:rPr>
              <a:t>autonomy</a:t>
            </a:r>
            <a:endParaRPr lang="fr-FR" sz="1797" dirty="0">
              <a:latin typeface="Verdana" pitchFamily="34"/>
              <a:cs typeface="Tahoma" pitchFamily="2"/>
            </a:endParaRPr>
          </a:p>
          <a:p>
            <a:pPr marL="0" lvl="1" indent="0" hangingPunct="0">
              <a:spcBef>
                <a:spcPts val="772"/>
              </a:spcBef>
              <a:buClr>
                <a:srgbClr val="C00D2D"/>
              </a:buClr>
              <a:buSzPct val="75000"/>
              <a:buFont typeface="StarSymbol"/>
              <a:buChar char="–"/>
            </a:pPr>
            <a:r>
              <a:rPr lang="fr-FR" sz="1497" dirty="0">
                <a:latin typeface="Verdana" pitchFamily="34"/>
                <a:cs typeface="Tahoma" pitchFamily="2"/>
              </a:rPr>
              <a:t> </a:t>
            </a:r>
            <a:r>
              <a:rPr lang="fr-FR" sz="1223" dirty="0" err="1">
                <a:latin typeface="Verdana" pitchFamily="34"/>
                <a:cs typeface="Tahoma" pitchFamily="2"/>
              </a:rPr>
              <a:t>into</a:t>
            </a:r>
            <a:r>
              <a:rPr lang="fr-FR" sz="1223" dirty="0">
                <a:latin typeface="Verdana" pitchFamily="34"/>
                <a:cs typeface="Tahoma" pitchFamily="2"/>
              </a:rPr>
              <a:t> the cloud applications </a:t>
            </a:r>
            <a:r>
              <a:rPr lang="fr-FR" sz="1223" dirty="0" err="1">
                <a:latin typeface="Verdana" pitchFamily="34"/>
                <a:cs typeface="Tahoma" pitchFamily="2"/>
              </a:rPr>
              <a:t>directly</a:t>
            </a:r>
            <a:endParaRPr lang="fr-FR" sz="1223" dirty="0">
              <a:latin typeface="Verdana" pitchFamily="34"/>
              <a:cs typeface="Tahoma" pitchFamily="2"/>
            </a:endParaRPr>
          </a:p>
          <a:p>
            <a:pPr marL="0" lvl="1" indent="0" hangingPunct="0">
              <a:spcBef>
                <a:spcPts val="772"/>
              </a:spcBef>
              <a:buClr>
                <a:srgbClr val="C00D2D"/>
              </a:buClr>
              <a:buSzPct val="75000"/>
              <a:buFont typeface="StarSymbol"/>
              <a:buChar char="–"/>
            </a:pPr>
            <a:r>
              <a:rPr lang="fr-FR" sz="1223" dirty="0">
                <a:latin typeface="Verdana" pitchFamily="34"/>
                <a:cs typeface="Tahoma" pitchFamily="2"/>
              </a:rPr>
              <a:t> or </a:t>
            </a:r>
            <a:r>
              <a:rPr lang="fr-FR" sz="1223" dirty="0" err="1">
                <a:latin typeface="Verdana" pitchFamily="34"/>
                <a:cs typeface="Tahoma" pitchFamily="2"/>
              </a:rPr>
              <a:t>build</a:t>
            </a:r>
            <a:r>
              <a:rPr lang="fr-FR" sz="1223" dirty="0">
                <a:latin typeface="Verdana" pitchFamily="34"/>
                <a:cs typeface="Tahoma" pitchFamily="2"/>
              </a:rPr>
              <a:t> a </a:t>
            </a:r>
            <a:r>
              <a:rPr lang="fr-FR" sz="1223" b="1" u="sng" dirty="0">
                <a:latin typeface="Verdana" pitchFamily="34"/>
                <a:cs typeface="Tahoma" pitchFamily="2"/>
              </a:rPr>
              <a:t>Middleware</a:t>
            </a:r>
            <a:r>
              <a:rPr lang="fr-FR" sz="1223" dirty="0">
                <a:latin typeface="Verdana" pitchFamily="34"/>
                <a:cs typeface="Tahoma" pitchFamily="2"/>
              </a:rPr>
              <a:t> </a:t>
            </a:r>
            <a:r>
              <a:rPr lang="fr-FR" sz="1223" dirty="0" err="1">
                <a:latin typeface="Verdana" pitchFamily="34"/>
                <a:cs typeface="Tahoma" pitchFamily="2"/>
              </a:rPr>
              <a:t>making</a:t>
            </a:r>
            <a:r>
              <a:rPr lang="fr-FR" sz="1223" dirty="0">
                <a:latin typeface="Verdana" pitchFamily="34"/>
                <a:cs typeface="Tahoma" pitchFamily="2"/>
              </a:rPr>
              <a:t> the </a:t>
            </a:r>
            <a:r>
              <a:rPr lang="fr-FR" sz="1223" dirty="0" err="1">
                <a:latin typeface="Verdana" pitchFamily="34"/>
                <a:cs typeface="Tahoma" pitchFamily="2"/>
              </a:rPr>
              <a:t>apps</a:t>
            </a:r>
            <a:r>
              <a:rPr lang="fr-FR" sz="1223" dirty="0">
                <a:latin typeface="Verdana" pitchFamily="34"/>
                <a:cs typeface="Tahoma" pitchFamily="2"/>
              </a:rPr>
              <a:t> </a:t>
            </a:r>
            <a:r>
              <a:rPr lang="fr-FR" sz="1223" dirty="0" err="1">
                <a:latin typeface="Verdana" pitchFamily="34"/>
                <a:cs typeface="Tahoma" pitchFamily="2"/>
              </a:rPr>
              <a:t>autonomous</a:t>
            </a:r>
            <a:endParaRPr lang="fr-FR" sz="1223" dirty="0">
              <a:latin typeface="Verdana" pitchFamily="34"/>
              <a:cs typeface="Tahoma" pitchFamily="2"/>
            </a:endParaRPr>
          </a:p>
          <a:p>
            <a:pPr lvl="0">
              <a:buClr>
                <a:srgbClr val="C00D2D"/>
              </a:buClr>
              <a:buSzPct val="45000"/>
              <a:buFont typeface="StarSymbol"/>
              <a:buChar char="●"/>
            </a:pPr>
            <a:r>
              <a:rPr lang="fr-FR" sz="1800" dirty="0">
                <a:latin typeface="Verdana" panose="020B0604030504040204" pitchFamily="34" charset="0"/>
                <a:ea typeface="Verdana" panose="020B0604030504040204" pitchFamily="34" charset="0"/>
                <a:cs typeface="Verdana" panose="020B0604030504040204" pitchFamily="34" charset="0"/>
              </a:rPr>
              <a:t>Self-</a:t>
            </a:r>
            <a:r>
              <a:rPr lang="fr-FR" sz="1800" dirty="0" err="1">
                <a:latin typeface="Verdana" panose="020B0604030504040204" pitchFamily="34" charset="0"/>
                <a:ea typeface="Verdana" panose="020B0604030504040204" pitchFamily="34" charset="0"/>
                <a:cs typeface="Verdana" panose="020B0604030504040204" pitchFamily="34" charset="0"/>
              </a:rPr>
              <a:t>manging</a:t>
            </a:r>
            <a:r>
              <a:rPr lang="fr-FR" sz="1800" dirty="0">
                <a:latin typeface="Verdana" panose="020B0604030504040204" pitchFamily="34" charset="0"/>
                <a:ea typeface="Verdana" panose="020B0604030504040204" pitchFamily="34" charset="0"/>
                <a:cs typeface="Verdana" panose="020B0604030504040204" pitchFamily="34" charset="0"/>
              </a:rPr>
              <a:t> </a:t>
            </a:r>
            <a:r>
              <a:rPr lang="fr-FR" sz="1800" dirty="0" err="1">
                <a:latin typeface="Verdana" panose="020B0604030504040204" pitchFamily="34" charset="0"/>
                <a:ea typeface="Verdana" panose="020B0604030504040204" pitchFamily="34" charset="0"/>
                <a:cs typeface="Verdana" panose="020B0604030504040204" pitchFamily="34" charset="0"/>
              </a:rPr>
              <a:t>systems</a:t>
            </a:r>
            <a:endParaRPr lang="fr-FR" sz="1800" dirty="0">
              <a:latin typeface="Verdana" panose="020B0604030504040204" pitchFamily="34" charset="0"/>
              <a:ea typeface="Verdana" panose="020B0604030504040204" pitchFamily="34" charset="0"/>
              <a:cs typeface="Verdana" panose="020B0604030504040204" pitchFamily="34" charset="0"/>
            </a:endParaRPr>
          </a:p>
          <a:p>
            <a:pPr marL="0" lvl="1" indent="0" hangingPunct="0">
              <a:spcBef>
                <a:spcPts val="772"/>
              </a:spcBef>
              <a:buClr>
                <a:srgbClr val="C00D2D"/>
              </a:buClr>
              <a:buSzPct val="75000"/>
              <a:buFont typeface="StarSymbol"/>
              <a:buChar char="–"/>
            </a:pPr>
            <a:r>
              <a:rPr lang="fr-FR" sz="1225" dirty="0">
                <a:solidFill>
                  <a:srgbClr val="000000"/>
                </a:solidFill>
                <a:latin typeface="Verdana" pitchFamily="34"/>
                <a:cs typeface="Tahoma" pitchFamily="2"/>
              </a:rPr>
              <a:t> Self-configuration</a:t>
            </a:r>
          </a:p>
          <a:p>
            <a:pPr marL="0" lvl="1" indent="0" hangingPunct="0">
              <a:spcBef>
                <a:spcPts val="772"/>
              </a:spcBef>
              <a:buClr>
                <a:srgbClr val="C00D2D"/>
              </a:buClr>
              <a:buSzPct val="75000"/>
              <a:buFont typeface="StarSymbol"/>
              <a:buChar char="–"/>
            </a:pPr>
            <a:r>
              <a:rPr lang="fr-FR" sz="1225" dirty="0">
                <a:solidFill>
                  <a:srgbClr val="000000"/>
                </a:solidFill>
                <a:latin typeface="Verdana" pitchFamily="34"/>
                <a:cs typeface="Tahoma" pitchFamily="2"/>
              </a:rPr>
              <a:t> Self-</a:t>
            </a:r>
            <a:r>
              <a:rPr lang="fr-FR" sz="1225" dirty="0" err="1">
                <a:solidFill>
                  <a:srgbClr val="000000"/>
                </a:solidFill>
                <a:latin typeface="Verdana" pitchFamily="34"/>
                <a:cs typeface="Tahoma" pitchFamily="2"/>
              </a:rPr>
              <a:t>healing</a:t>
            </a:r>
            <a:endParaRPr lang="fr-FR" sz="1225" dirty="0">
              <a:solidFill>
                <a:srgbClr val="000000"/>
              </a:solidFill>
              <a:latin typeface="Verdana" pitchFamily="34"/>
              <a:cs typeface="Tahoma" pitchFamily="2"/>
            </a:endParaRPr>
          </a:p>
          <a:p>
            <a:pPr marL="0" lvl="1" indent="0" hangingPunct="0">
              <a:spcBef>
                <a:spcPts val="772"/>
              </a:spcBef>
              <a:buClr>
                <a:srgbClr val="C00D2D"/>
              </a:buClr>
              <a:buSzPct val="75000"/>
              <a:buFont typeface="StarSymbol"/>
              <a:buChar char="–"/>
            </a:pPr>
            <a:r>
              <a:rPr lang="fr-FR" sz="1225" dirty="0">
                <a:solidFill>
                  <a:srgbClr val="000000"/>
                </a:solidFill>
                <a:latin typeface="Verdana" pitchFamily="34"/>
                <a:cs typeface="Tahoma" pitchFamily="2"/>
              </a:rPr>
              <a:t> Self-</a:t>
            </a:r>
            <a:r>
              <a:rPr lang="fr-FR" sz="1225" dirty="0" err="1">
                <a:solidFill>
                  <a:srgbClr val="000000"/>
                </a:solidFill>
                <a:latin typeface="Verdana" pitchFamily="34"/>
                <a:cs typeface="Tahoma" pitchFamily="2"/>
              </a:rPr>
              <a:t>optimization</a:t>
            </a:r>
            <a:r>
              <a:rPr lang="fr-FR" sz="1225" dirty="0">
                <a:solidFill>
                  <a:srgbClr val="000000"/>
                </a:solidFill>
                <a:latin typeface="Verdana" pitchFamily="34"/>
                <a:cs typeface="Tahoma" pitchFamily="2"/>
              </a:rPr>
              <a:t> (</a:t>
            </a:r>
            <a:r>
              <a:rPr lang="fr-FR" sz="1225" dirty="0" err="1">
                <a:solidFill>
                  <a:srgbClr val="FF0000"/>
                </a:solidFill>
                <a:latin typeface="Verdana" pitchFamily="34"/>
                <a:cs typeface="Tahoma" pitchFamily="2"/>
              </a:rPr>
              <a:t>Elasticity</a:t>
            </a:r>
            <a:r>
              <a:rPr lang="fr-FR" sz="1225" dirty="0">
                <a:solidFill>
                  <a:srgbClr val="FF0000"/>
                </a:solidFill>
                <a:latin typeface="Verdana" pitchFamily="34"/>
                <a:cs typeface="Tahoma" pitchFamily="2"/>
              </a:rPr>
              <a:t>!</a:t>
            </a:r>
            <a:r>
              <a:rPr lang="fr-FR" sz="1225" dirty="0">
                <a:solidFill>
                  <a:srgbClr val="000000"/>
                </a:solidFill>
                <a:latin typeface="Verdana" pitchFamily="34"/>
                <a:cs typeface="Tahoma" pitchFamily="2"/>
              </a:rPr>
              <a:t>)</a:t>
            </a:r>
          </a:p>
          <a:p>
            <a:pPr marL="557213" lvl="2" indent="-214313" hangingPunct="0">
              <a:spcBef>
                <a:spcPts val="772"/>
              </a:spcBef>
              <a:buClr>
                <a:srgbClr val="C00D2D"/>
              </a:buClr>
              <a:buSzPct val="75000"/>
              <a:buFont typeface="Wingdings" panose="05000000000000000000" pitchFamily="2" charset="2"/>
              <a:buChar char="Ø"/>
            </a:pPr>
            <a:r>
              <a:rPr lang="fr-FR" sz="925" dirty="0">
                <a:solidFill>
                  <a:srgbClr val="000000"/>
                </a:solidFill>
                <a:latin typeface="Verdana" pitchFamily="34"/>
                <a:cs typeface="Tahoma" pitchFamily="2"/>
              </a:rPr>
              <a:t> Rapid </a:t>
            </a:r>
            <a:r>
              <a:rPr lang="fr-FR" sz="925" dirty="0" err="1">
                <a:solidFill>
                  <a:srgbClr val="000000"/>
                </a:solidFill>
                <a:latin typeface="Verdana" pitchFamily="34"/>
                <a:cs typeface="Tahoma" pitchFamily="2"/>
              </a:rPr>
              <a:t>provisioning</a:t>
            </a:r>
            <a:r>
              <a:rPr lang="fr-FR" sz="925" dirty="0">
                <a:solidFill>
                  <a:srgbClr val="000000"/>
                </a:solidFill>
                <a:latin typeface="Verdana" pitchFamily="34"/>
                <a:cs typeface="Tahoma" pitchFamily="2"/>
              </a:rPr>
              <a:t> and releasing</a:t>
            </a:r>
          </a:p>
          <a:p>
            <a:pPr marL="0" lvl="1" indent="0" hangingPunct="0">
              <a:spcBef>
                <a:spcPts val="772"/>
              </a:spcBef>
              <a:buClr>
                <a:srgbClr val="C00D2D"/>
              </a:buClr>
              <a:buSzPct val="75000"/>
              <a:buFont typeface="StarSymbol"/>
              <a:buChar char="–"/>
            </a:pPr>
            <a:r>
              <a:rPr lang="fr-FR" sz="1225" dirty="0">
                <a:latin typeface="Verdana" pitchFamily="34"/>
                <a:cs typeface="Tahoma" pitchFamily="2"/>
              </a:rPr>
              <a:t> Self-protection</a:t>
            </a:r>
          </a:p>
          <a:p>
            <a:pPr lvl="0">
              <a:buClr>
                <a:srgbClr val="C00D2D"/>
              </a:buClr>
              <a:buSzPct val="45000"/>
              <a:buFont typeface="StarSymbol"/>
              <a:buChar char="●"/>
            </a:pPr>
            <a:r>
              <a:rPr lang="fr-FR" sz="1800" dirty="0">
                <a:solidFill>
                  <a:srgbClr val="000000"/>
                </a:solidFill>
                <a:latin typeface="Verdana" panose="020B0604030504040204" pitchFamily="34" charset="0"/>
                <a:ea typeface="Verdana" panose="020B0604030504040204" pitchFamily="34" charset="0"/>
                <a:cs typeface="Verdana" panose="020B0604030504040204" pitchFamily="34" charset="0"/>
              </a:rPr>
              <a:t>MAPE-K </a:t>
            </a:r>
            <a:r>
              <a:rPr lang="fr-FR" sz="1800" dirty="0" err="1">
                <a:solidFill>
                  <a:srgbClr val="000000"/>
                </a:solidFill>
                <a:latin typeface="Verdana" panose="020B0604030504040204" pitchFamily="34" charset="0"/>
                <a:ea typeface="Verdana" panose="020B0604030504040204" pitchFamily="34" charset="0"/>
                <a:cs typeface="Verdana" panose="020B0604030504040204" pitchFamily="34" charset="0"/>
              </a:rPr>
              <a:t>loop</a:t>
            </a:r>
            <a:endParaRPr lang="fr-FR" sz="18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0">
              <a:buClr>
                <a:srgbClr val="C00D2D"/>
              </a:buClr>
              <a:buSzPct val="45000"/>
              <a:buFont typeface="StarSymbol"/>
              <a:buChar char="●"/>
            </a:pPr>
            <a:endParaRPr lang="fr-FR" dirty="0"/>
          </a:p>
          <a:p>
            <a:pPr lvl="0">
              <a:buClr>
                <a:srgbClr val="C00D2D"/>
              </a:buClr>
              <a:buSzPct val="45000"/>
              <a:buFont typeface="StarSymbol"/>
              <a:buChar char="●"/>
            </a:pPr>
            <a:endParaRPr lang="fr-FR" dirty="0"/>
          </a:p>
          <a:p>
            <a:pPr marL="0" lvl="1" indent="0" hangingPunct="0">
              <a:spcBef>
                <a:spcPts val="772"/>
              </a:spcBef>
              <a:buNone/>
            </a:pPr>
            <a:endParaRPr lang="fr-FR" b="1" dirty="0">
              <a:latin typeface="Verdana" pitchFamily="34"/>
              <a:cs typeface="Tahoma" pitchFamily="2"/>
            </a:endParaRPr>
          </a:p>
          <a:p>
            <a:pPr marL="0" lvl="1" indent="0" hangingPunct="0">
              <a:spcBef>
                <a:spcPts val="772"/>
              </a:spcBef>
              <a:buNone/>
            </a:pPr>
            <a:endParaRPr lang="fr-FR" dirty="0">
              <a:latin typeface="Verdana" pitchFamily="34"/>
              <a:cs typeface="Tahoma" pitchFamily="2"/>
            </a:endParaRPr>
          </a:p>
          <a:p>
            <a:pPr>
              <a:spcBef>
                <a:spcPts val="578"/>
              </a:spcBef>
            </a:pPr>
            <a:endParaRPr lang="fr-FR" sz="1633" dirty="0"/>
          </a:p>
          <a:p>
            <a:pPr lvl="0"/>
            <a:endParaRPr lang="fr-FR" sz="1633" dirty="0"/>
          </a:p>
        </p:txBody>
      </p:sp>
      <p:pic>
        <p:nvPicPr>
          <p:cNvPr id="4" name="Picture 3"/>
          <p:cNvPicPr>
            <a:picLocks noChangeAspect="1"/>
          </p:cNvPicPr>
          <p:nvPr/>
        </p:nvPicPr>
        <p:blipFill>
          <a:blip r:embed="rId3">
            <a:lum/>
            <a:alphaModFix/>
          </a:blip>
          <a:srcRect/>
          <a:stretch>
            <a:fillRect/>
          </a:stretch>
        </p:blipFill>
        <p:spPr>
          <a:xfrm>
            <a:off x="6844281" y="2126621"/>
            <a:ext cx="1991110" cy="2952251"/>
          </a:xfrm>
          <a:prstGeom prst="rect">
            <a:avLst/>
          </a:prstGeom>
          <a:noFill/>
          <a:ln>
            <a:noFill/>
          </a:ln>
        </p:spPr>
      </p:pic>
      <p:sp>
        <p:nvSpPr>
          <p:cNvPr id="5" name="TextBox 4"/>
          <p:cNvSpPr txBox="1"/>
          <p:nvPr/>
        </p:nvSpPr>
        <p:spPr>
          <a:xfrm>
            <a:off x="7311926" y="5113848"/>
            <a:ext cx="1098378" cy="300082"/>
          </a:xfrm>
          <a:prstGeom prst="rect">
            <a:avLst/>
          </a:prstGeom>
          <a:noFill/>
        </p:spPr>
        <p:txBody>
          <a:bodyPr wrap="none" rtlCol="0">
            <a:spAutoFit/>
          </a:bodyPr>
          <a:lstStyle/>
          <a:p>
            <a:r>
              <a:rPr lang="en-US" sz="1350" dirty="0"/>
              <a:t>MAPE-K loop</a:t>
            </a:r>
          </a:p>
        </p:txBody>
      </p:sp>
      <p:pic>
        <p:nvPicPr>
          <p:cNvPr id="6" name="Picture 5"/>
          <p:cNvPicPr>
            <a:picLocks noChangeAspect="1"/>
          </p:cNvPicPr>
          <p:nvPr/>
        </p:nvPicPr>
        <p:blipFill>
          <a:blip r:embed="rId4">
            <a:lum/>
            <a:alphaModFix/>
          </a:blip>
          <a:srcRect/>
          <a:stretch>
            <a:fillRect/>
          </a:stretch>
        </p:blipFill>
        <p:spPr>
          <a:xfrm>
            <a:off x="3515213" y="3476256"/>
            <a:ext cx="3055080" cy="1824932"/>
          </a:xfrm>
          <a:prstGeom prst="rect">
            <a:avLst/>
          </a:prstGeom>
          <a:noFill/>
          <a:ln>
            <a:noFill/>
          </a:ln>
        </p:spPr>
      </p:pic>
      <p:sp>
        <p:nvSpPr>
          <p:cNvPr id="7" name="Rectangle 6"/>
          <p:cNvSpPr/>
          <p:nvPr/>
        </p:nvSpPr>
        <p:spPr>
          <a:xfrm>
            <a:off x="215537" y="5518662"/>
            <a:ext cx="8928463" cy="230832"/>
          </a:xfrm>
          <a:prstGeom prst="rect">
            <a:avLst/>
          </a:prstGeom>
        </p:spPr>
        <p:txBody>
          <a:bodyPr wrap="square">
            <a:spAutoFit/>
          </a:bodyPr>
          <a:lstStyle/>
          <a:p>
            <a:r>
              <a:rPr lang="en-US" sz="900" dirty="0">
                <a:solidFill>
                  <a:srgbClr val="000000"/>
                </a:solidFill>
                <a:latin typeface="tahoma" panose="020B0604030504040204" pitchFamily="34" charset="0"/>
              </a:rPr>
              <a:t>* Markus C. </a:t>
            </a:r>
            <a:r>
              <a:rPr lang="en-US" sz="900" dirty="0" err="1">
                <a:solidFill>
                  <a:srgbClr val="000000"/>
                </a:solidFill>
                <a:latin typeface="tahoma" panose="020B0604030504040204" pitchFamily="34" charset="0"/>
              </a:rPr>
              <a:t>Huebscher</a:t>
            </a:r>
            <a:r>
              <a:rPr lang="en-US" sz="900" dirty="0">
                <a:solidFill>
                  <a:srgbClr val="000000"/>
                </a:solidFill>
                <a:latin typeface="tahoma" panose="020B0604030504040204" pitchFamily="34" charset="0"/>
              </a:rPr>
              <a:t> and Julie A. McCann. 2008. A survey of autonomic computing—degrees, models, and applications. ACM </a:t>
            </a:r>
            <a:r>
              <a:rPr lang="en-US" sz="900" dirty="0" err="1">
                <a:solidFill>
                  <a:srgbClr val="000000"/>
                </a:solidFill>
                <a:latin typeface="tahoma" panose="020B0604030504040204" pitchFamily="34" charset="0"/>
              </a:rPr>
              <a:t>Comput</a:t>
            </a:r>
            <a:r>
              <a:rPr lang="en-US" sz="900" dirty="0">
                <a:solidFill>
                  <a:srgbClr val="000000"/>
                </a:solidFill>
                <a:latin typeface="tahoma" panose="020B0604030504040204" pitchFamily="34" charset="0"/>
              </a:rPr>
              <a:t>. </a:t>
            </a:r>
            <a:r>
              <a:rPr lang="en-US" sz="900" dirty="0" err="1">
                <a:solidFill>
                  <a:srgbClr val="000000"/>
                </a:solidFill>
                <a:latin typeface="tahoma" panose="020B0604030504040204" pitchFamily="34" charset="0"/>
              </a:rPr>
              <a:t>Surv</a:t>
            </a:r>
            <a:r>
              <a:rPr lang="en-US" sz="900" dirty="0">
                <a:solidFill>
                  <a:srgbClr val="000000"/>
                </a:solidFill>
                <a:latin typeface="tahoma" panose="020B0604030504040204" pitchFamily="34" charset="0"/>
              </a:rPr>
              <a:t>. 40, 3, Article 7 (August 2008).</a:t>
            </a:r>
            <a:endParaRPr lang="en-US" sz="900" dirty="0"/>
          </a:p>
        </p:txBody>
      </p:sp>
      <p:sp>
        <p:nvSpPr>
          <p:cNvPr id="9" name="Title 1">
            <a:extLst>
              <a:ext uri="{FF2B5EF4-FFF2-40B4-BE49-F238E27FC236}">
                <a16:creationId xmlns:a16="http://schemas.microsoft.com/office/drawing/2014/main" xmlns="" id="{B957ED30-CA49-4E04-8C54-16FEF0E509BF}"/>
              </a:ext>
            </a:extLst>
          </p:cNvPr>
          <p:cNvSpPr txBox="1">
            <a:spLocks/>
          </p:cNvSpPr>
          <p:nvPr/>
        </p:nvSpPr>
        <p:spPr>
          <a:xfrm>
            <a:off x="457200" y="274638"/>
            <a:ext cx="71689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tx2">
                    <a:lumMod val="40000"/>
                    <a:lumOff val="60000"/>
                  </a:schemeClr>
                </a:solidFill>
              </a:rPr>
              <a:t>TS </a:t>
            </a:r>
            <a:r>
              <a:rPr lang="en-US" sz="3200" dirty="0" err="1">
                <a:solidFill>
                  <a:schemeClr val="tx2">
                    <a:lumMod val="40000"/>
                    <a:lumOff val="60000"/>
                  </a:schemeClr>
                </a:solidFill>
              </a:rPr>
              <a:t>Phạm</a:t>
            </a:r>
            <a:r>
              <a:rPr lang="en-US" sz="3200" dirty="0">
                <a:solidFill>
                  <a:schemeClr val="tx2">
                    <a:lumMod val="40000"/>
                    <a:lumOff val="60000"/>
                  </a:schemeClr>
                </a:solidFill>
              </a:rPr>
              <a:t> </a:t>
            </a:r>
            <a:r>
              <a:rPr lang="en-US" sz="3200" dirty="0" err="1">
                <a:solidFill>
                  <a:schemeClr val="tx2">
                    <a:lumMod val="40000"/>
                    <a:lumOff val="60000"/>
                  </a:schemeClr>
                </a:solidFill>
              </a:rPr>
              <a:t>Mạnh</a:t>
            </a:r>
            <a:r>
              <a:rPr lang="en-US" sz="3200" dirty="0">
                <a:solidFill>
                  <a:schemeClr val="tx2">
                    <a:lumMod val="40000"/>
                    <a:lumOff val="60000"/>
                  </a:schemeClr>
                </a:solidFill>
              </a:rPr>
              <a:t> Linh</a:t>
            </a:r>
            <a:br>
              <a:rPr lang="en-US" sz="3200" dirty="0">
                <a:solidFill>
                  <a:schemeClr val="tx2">
                    <a:lumMod val="40000"/>
                    <a:lumOff val="60000"/>
                  </a:schemeClr>
                </a:solidFill>
              </a:rPr>
            </a:br>
            <a:r>
              <a:rPr lang="en-US" sz="3200" dirty="0">
                <a:solidFill>
                  <a:schemeClr val="tx2">
                    <a:lumMod val="40000"/>
                    <a:lumOff val="60000"/>
                  </a:schemeClr>
                </a:solidFill>
              </a:rPr>
              <a:t>linhpm@vnu.edu.vn/0356853724</a:t>
            </a:r>
            <a:endParaRPr lang="vi-VN" sz="3200" dirty="0">
              <a:solidFill>
                <a:schemeClr val="tx2">
                  <a:lumMod val="40000"/>
                  <a:lumOff val="60000"/>
                </a:schemeClr>
              </a:solidFill>
            </a:endParaRPr>
          </a:p>
        </p:txBody>
      </p:sp>
    </p:spTree>
    <p:extLst>
      <p:ext uri="{BB962C8B-B14F-4D97-AF65-F5344CB8AC3E}">
        <p14:creationId xmlns:p14="http://schemas.microsoft.com/office/powerpoint/2010/main" val="61017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28650" y="1105580"/>
            <a:ext cx="7886700" cy="523220"/>
          </a:xfrm>
        </p:spPr>
        <p:txBody>
          <a:bodyPr>
            <a:spAutoFit/>
          </a:bodyPr>
          <a:lstStyle/>
          <a:p>
            <a:pPr lvl="0"/>
            <a:r>
              <a:rPr lang="fr-FR" sz="2800" dirty="0" err="1"/>
              <a:t>Autonomic</a:t>
            </a:r>
            <a:r>
              <a:rPr lang="fr-FR" sz="2800" dirty="0"/>
              <a:t> </a:t>
            </a:r>
            <a:r>
              <a:rPr lang="fr-FR" sz="2800" dirty="0" err="1"/>
              <a:t>Fog</a:t>
            </a:r>
            <a:r>
              <a:rPr lang="fr-FR" sz="2800" dirty="0"/>
              <a:t> </a:t>
            </a:r>
            <a:r>
              <a:rPr lang="fr-FR" sz="2800" dirty="0" err="1"/>
              <a:t>Computing</a:t>
            </a:r>
            <a:endParaRPr lang="fr-FR" sz="2800" dirty="0"/>
          </a:p>
        </p:txBody>
      </p:sp>
      <p:pic>
        <p:nvPicPr>
          <p:cNvPr id="3" name="Picture 2"/>
          <p:cNvPicPr>
            <a:picLocks noChangeAspect="1"/>
          </p:cNvPicPr>
          <p:nvPr/>
        </p:nvPicPr>
        <p:blipFill>
          <a:blip r:embed="rId3">
            <a:lum/>
            <a:alphaModFix/>
          </a:blip>
          <a:srcRect/>
          <a:stretch>
            <a:fillRect/>
          </a:stretch>
        </p:blipFill>
        <p:spPr>
          <a:xfrm>
            <a:off x="4781009" y="2060132"/>
            <a:ext cx="4251742" cy="3036016"/>
          </a:xfrm>
          <a:prstGeom prst="rect">
            <a:avLst/>
          </a:prstGeom>
          <a:noFill/>
          <a:ln>
            <a:noFill/>
          </a:ln>
        </p:spPr>
      </p:pic>
      <p:sp>
        <p:nvSpPr>
          <p:cNvPr id="4" name="Text Placeholder 2"/>
          <p:cNvSpPr txBox="1">
            <a:spLocks/>
          </p:cNvSpPr>
          <p:nvPr/>
        </p:nvSpPr>
        <p:spPr>
          <a:xfrm>
            <a:off x="628650" y="1525570"/>
            <a:ext cx="4642213" cy="5420586"/>
          </a:xfrm>
          <a:prstGeom prst="rect">
            <a:avLst/>
          </a:prstGeom>
        </p:spPr>
        <p:txBody>
          <a:bodyPr vert="horz" wrap="square" lIns="68580" tIns="34290" rIns="68580" bIns="3429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78"/>
              </a:spcBef>
              <a:buClr>
                <a:srgbClr val="C00D2D"/>
              </a:buClr>
              <a:buSzPct val="45000"/>
              <a:buFont typeface="StarSymbol"/>
              <a:buChar char="●"/>
            </a:pPr>
            <a:r>
              <a:rPr lang="fr-FR" sz="1800" dirty="0" err="1">
                <a:latin typeface="Verdana" panose="020B0604030504040204" pitchFamily="34" charset="0"/>
                <a:ea typeface="Verdana" panose="020B0604030504040204" pitchFamily="34" charset="0"/>
                <a:cs typeface="Verdana" panose="020B0604030504040204" pitchFamily="34" charset="0"/>
              </a:rPr>
              <a:t>Fog</a:t>
            </a:r>
            <a:r>
              <a:rPr lang="fr-FR" sz="1800" dirty="0">
                <a:latin typeface="Verdana" panose="020B0604030504040204" pitchFamily="34" charset="0"/>
                <a:ea typeface="Verdana" panose="020B0604030504040204" pitchFamily="34" charset="0"/>
                <a:cs typeface="Verdana" panose="020B0604030504040204" pitchFamily="34" charset="0"/>
              </a:rPr>
              <a:t> </a:t>
            </a:r>
            <a:r>
              <a:rPr lang="fr-FR" sz="1800" dirty="0" err="1">
                <a:latin typeface="Verdana" panose="020B0604030504040204" pitchFamily="34" charset="0"/>
                <a:ea typeface="Verdana" panose="020B0604030504040204" pitchFamily="34" charset="0"/>
                <a:cs typeface="Verdana" panose="020B0604030504040204" pitchFamily="34" charset="0"/>
              </a:rPr>
              <a:t>computing</a:t>
            </a:r>
            <a:r>
              <a:rPr lang="fr-FR" sz="1800" dirty="0">
                <a:latin typeface="Verdana" panose="020B0604030504040204" pitchFamily="34" charset="0"/>
                <a:ea typeface="Verdana" panose="020B0604030504040204" pitchFamily="34" charset="0"/>
                <a:cs typeface="Verdana" panose="020B0604030504040204" pitchFamily="34" charset="0"/>
              </a:rPr>
              <a:t> </a:t>
            </a:r>
            <a:r>
              <a:rPr lang="fr-FR" sz="1800" dirty="0" err="1">
                <a:latin typeface="Verdana" panose="020B0604030504040204" pitchFamily="34" charset="0"/>
                <a:ea typeface="Verdana" panose="020B0604030504040204" pitchFamily="34" charset="0"/>
                <a:cs typeface="Verdana" panose="020B0604030504040204" pitchFamily="34" charset="0"/>
              </a:rPr>
              <a:t>better</a:t>
            </a:r>
            <a:r>
              <a:rPr lang="fr-FR" sz="1800" dirty="0">
                <a:latin typeface="Verdana" panose="020B0604030504040204" pitchFamily="34" charset="0"/>
                <a:ea typeface="Verdana" panose="020B0604030504040204" pitchFamily="34" charset="0"/>
                <a:cs typeface="Verdana" panose="020B0604030504040204" pitchFamily="34" charset="0"/>
              </a:rPr>
              <a:t> for</a:t>
            </a:r>
          </a:p>
          <a:p>
            <a:pPr marL="0" lvl="1" indent="0" hangingPunct="0">
              <a:spcBef>
                <a:spcPts val="772"/>
              </a:spcBef>
              <a:buClr>
                <a:srgbClr val="C00D2D"/>
              </a:buClr>
              <a:buSzPct val="75000"/>
              <a:buFont typeface="StarSymbol"/>
              <a:buChar char="–"/>
            </a:pPr>
            <a:r>
              <a:rPr lang="fr-FR" sz="1225" dirty="0">
                <a:latin typeface="Verdana" pitchFamily="34"/>
                <a:cs typeface="Tahoma" pitchFamily="2"/>
              </a:rPr>
              <a:t> </a:t>
            </a:r>
            <a:r>
              <a:rPr lang="en-US" sz="1225" dirty="0">
                <a:latin typeface="Verdana" pitchFamily="34"/>
                <a:cs typeface="Tahoma" pitchFamily="2"/>
              </a:rPr>
              <a:t>Latency-sensitive apps</a:t>
            </a:r>
          </a:p>
          <a:p>
            <a:pPr marL="0" lvl="1" indent="0" hangingPunct="0">
              <a:spcBef>
                <a:spcPts val="772"/>
              </a:spcBef>
              <a:buClr>
                <a:srgbClr val="C00D2D"/>
              </a:buClr>
              <a:buSzPct val="75000"/>
              <a:buFont typeface="StarSymbol"/>
              <a:buChar char="–"/>
            </a:pPr>
            <a:r>
              <a:rPr lang="en-US" sz="1225" dirty="0">
                <a:latin typeface="Verdana" pitchFamily="34"/>
                <a:cs typeface="Tahoma" pitchFamily="2"/>
              </a:rPr>
              <a:t> Fast mobility</a:t>
            </a:r>
          </a:p>
          <a:p>
            <a:pPr marL="0" lvl="1" indent="0" hangingPunct="0">
              <a:spcBef>
                <a:spcPts val="772"/>
              </a:spcBef>
              <a:buClr>
                <a:srgbClr val="C00D2D"/>
              </a:buClr>
              <a:buSzPct val="75000"/>
              <a:buFont typeface="StarSymbol"/>
              <a:buChar char="–"/>
            </a:pPr>
            <a:r>
              <a:rPr lang="en-US" sz="1225" dirty="0">
                <a:latin typeface="Verdana" pitchFamily="34"/>
                <a:cs typeface="Tahoma" pitchFamily="2"/>
              </a:rPr>
              <a:t> Intermittent connectivity</a:t>
            </a:r>
          </a:p>
          <a:p>
            <a:pPr marL="0" lvl="1" indent="0" hangingPunct="0">
              <a:spcBef>
                <a:spcPts val="772"/>
              </a:spcBef>
              <a:buClr>
                <a:srgbClr val="C00D2D"/>
              </a:buClr>
              <a:buSzPct val="75000"/>
              <a:buFont typeface="StarSymbol"/>
              <a:buChar char="–"/>
            </a:pPr>
            <a:r>
              <a:rPr lang="en-US" sz="1225" dirty="0">
                <a:latin typeface="Verdana" pitchFamily="34"/>
                <a:cs typeface="Tahoma" pitchFamily="2"/>
              </a:rPr>
              <a:t> Apps generate massive amounts of data</a:t>
            </a:r>
          </a:p>
          <a:p>
            <a:pPr hangingPunct="0">
              <a:spcBef>
                <a:spcPts val="772"/>
              </a:spcBef>
              <a:buClr>
                <a:srgbClr val="C00D2D"/>
              </a:buClr>
              <a:buSzPct val="75000"/>
            </a:pPr>
            <a:r>
              <a:rPr lang="fr-FR" sz="1800" dirty="0">
                <a:latin typeface="Verdana" panose="020B0604030504040204" pitchFamily="34" charset="0"/>
                <a:ea typeface="Verdana" panose="020B0604030504040204" pitchFamily="34" charset="0"/>
                <a:cs typeface="Verdana" panose="020B0604030504040204" pitchFamily="34" charset="0"/>
              </a:rPr>
              <a:t>One </a:t>
            </a:r>
            <a:r>
              <a:rPr lang="fr-FR" sz="1800" dirty="0" err="1">
                <a:latin typeface="Verdana" panose="020B0604030504040204" pitchFamily="34" charset="0"/>
                <a:ea typeface="Verdana" panose="020B0604030504040204" pitchFamily="34" charset="0"/>
                <a:cs typeface="Verdana" panose="020B0604030504040204" pitchFamily="34" charset="0"/>
              </a:rPr>
              <a:t>step</a:t>
            </a:r>
            <a:r>
              <a:rPr lang="fr-FR" sz="1800" dirty="0">
                <a:latin typeface="Verdana" panose="020B0604030504040204" pitchFamily="34" charset="0"/>
                <a:ea typeface="Verdana" panose="020B0604030504040204" pitchFamily="34" charset="0"/>
                <a:cs typeface="Verdana" panose="020B0604030504040204" pitchFamily="34" charset="0"/>
              </a:rPr>
              <a:t> </a:t>
            </a:r>
            <a:r>
              <a:rPr lang="fr-FR" sz="1800" dirty="0" err="1">
                <a:latin typeface="Verdana" panose="020B0604030504040204" pitchFamily="34" charset="0"/>
                <a:ea typeface="Verdana" panose="020B0604030504040204" pitchFamily="34" charset="0"/>
                <a:cs typeface="Verdana" panose="020B0604030504040204" pitchFamily="34" charset="0"/>
              </a:rPr>
              <a:t>forward</a:t>
            </a:r>
            <a:r>
              <a:rPr lang="fr-FR" sz="1800" dirty="0">
                <a:latin typeface="Verdana" panose="020B0604030504040204" pitchFamily="34" charset="0"/>
                <a:ea typeface="Verdana" panose="020B0604030504040204" pitchFamily="34" charset="0"/>
                <a:cs typeface="Verdana" panose="020B0604030504040204" pitchFamily="34" charset="0"/>
              </a:rPr>
              <a:t> </a:t>
            </a:r>
            <a:r>
              <a:rPr lang="fr-FR" sz="1800" dirty="0" err="1">
                <a:latin typeface="Verdana" panose="020B0604030504040204" pitchFamily="34" charset="0"/>
                <a:ea typeface="Verdana" panose="020B0604030504040204" pitchFamily="34" charset="0"/>
                <a:cs typeface="Verdana" panose="020B0604030504040204" pitchFamily="34" charset="0"/>
              </a:rPr>
              <a:t>from</a:t>
            </a:r>
            <a:r>
              <a:rPr lang="fr-FR" sz="1800" dirty="0">
                <a:latin typeface="Verdana" panose="020B0604030504040204" pitchFamily="34" charset="0"/>
                <a:ea typeface="Verdana" panose="020B0604030504040204" pitchFamily="34" charset="0"/>
                <a:cs typeface="Verdana" panose="020B0604030504040204" pitchFamily="34" charset="0"/>
              </a:rPr>
              <a:t> the Cloud</a:t>
            </a:r>
          </a:p>
          <a:p>
            <a:pPr marL="0" lvl="1" indent="0" hangingPunct="0">
              <a:spcBef>
                <a:spcPts val="772"/>
              </a:spcBef>
              <a:buClr>
                <a:srgbClr val="C00D2D"/>
              </a:buClr>
              <a:buSzPct val="75000"/>
              <a:buFont typeface="StarSymbol"/>
              <a:buChar char="–"/>
            </a:pPr>
            <a:r>
              <a:rPr lang="fr-FR" sz="1223" dirty="0">
                <a:latin typeface="Verdana" pitchFamily="34"/>
                <a:cs typeface="Tahoma" pitchFamily="2"/>
              </a:rPr>
              <a:t> a </a:t>
            </a:r>
            <a:r>
              <a:rPr lang="fr-FR" sz="1223" dirty="0" err="1">
                <a:latin typeface="Verdana" pitchFamily="34"/>
                <a:cs typeface="Tahoma" pitchFamily="2"/>
              </a:rPr>
              <a:t>supplement</a:t>
            </a:r>
            <a:r>
              <a:rPr lang="fr-FR" sz="1223" dirty="0">
                <a:latin typeface="Verdana" pitchFamily="34"/>
                <a:cs typeface="Tahoma" pitchFamily="2"/>
              </a:rPr>
              <a:t>, not a rival</a:t>
            </a:r>
          </a:p>
          <a:p>
            <a:pPr marL="0" lvl="1" indent="0" hangingPunct="0">
              <a:spcBef>
                <a:spcPts val="772"/>
              </a:spcBef>
              <a:buClr>
                <a:srgbClr val="C00D2D"/>
              </a:buClr>
              <a:buSzPct val="75000"/>
              <a:buFont typeface="StarSymbol"/>
              <a:buChar char="–"/>
            </a:pPr>
            <a:r>
              <a:rPr lang="fr-FR" sz="1223" dirty="0">
                <a:latin typeface="Verdana" pitchFamily="34"/>
                <a:cs typeface="Tahoma" pitchFamily="2"/>
              </a:rPr>
              <a:t> </a:t>
            </a:r>
            <a:r>
              <a:rPr lang="fr-FR" sz="1223" dirty="0" err="1">
                <a:latin typeface="Verdana" pitchFamily="34"/>
                <a:cs typeface="Tahoma" pitchFamily="2"/>
              </a:rPr>
              <a:t>from</a:t>
            </a:r>
            <a:r>
              <a:rPr lang="fr-FR" sz="1223" dirty="0">
                <a:latin typeface="Verdana" pitchFamily="34"/>
                <a:cs typeface="Tahoma" pitchFamily="2"/>
              </a:rPr>
              <a:t> </a:t>
            </a:r>
            <a:r>
              <a:rPr lang="fr-FR" sz="1223" dirty="0" err="1">
                <a:latin typeface="Verdana" pitchFamily="34"/>
                <a:cs typeface="Tahoma" pitchFamily="2"/>
              </a:rPr>
              <a:t>centralized</a:t>
            </a:r>
            <a:r>
              <a:rPr lang="fr-FR" sz="1223" dirty="0">
                <a:latin typeface="Verdana" pitchFamily="34"/>
                <a:cs typeface="Tahoma" pitchFamily="2"/>
              </a:rPr>
              <a:t> data </a:t>
            </a:r>
            <a:r>
              <a:rPr lang="fr-FR" sz="1223" dirty="0" err="1">
                <a:latin typeface="Verdana" pitchFamily="34"/>
                <a:cs typeface="Tahoma" pitchFamily="2"/>
              </a:rPr>
              <a:t>centers</a:t>
            </a:r>
            <a:r>
              <a:rPr lang="fr-FR" sz="1223" dirty="0">
                <a:latin typeface="Verdana" pitchFamily="34"/>
                <a:cs typeface="Tahoma" pitchFamily="2"/>
              </a:rPr>
              <a:t> to </a:t>
            </a:r>
            <a:r>
              <a:rPr lang="fr-FR" sz="1223" dirty="0" err="1">
                <a:latin typeface="Verdana" pitchFamily="34"/>
                <a:cs typeface="Tahoma" pitchFamily="2"/>
              </a:rPr>
              <a:t>decentralized</a:t>
            </a:r>
            <a:r>
              <a:rPr lang="fr-FR" sz="1223" dirty="0">
                <a:latin typeface="Verdana" pitchFamily="34"/>
                <a:cs typeface="Tahoma" pitchFamily="2"/>
              </a:rPr>
              <a:t> </a:t>
            </a:r>
            <a:r>
              <a:rPr lang="fr-FR" sz="1223" dirty="0" err="1">
                <a:latin typeface="Verdana" pitchFamily="34"/>
                <a:cs typeface="Tahoma" pitchFamily="2"/>
              </a:rPr>
              <a:t>ones</a:t>
            </a:r>
            <a:endParaRPr lang="fr-FR" sz="1223" dirty="0">
              <a:latin typeface="Verdana" pitchFamily="34"/>
              <a:cs typeface="Tahoma" pitchFamily="2"/>
            </a:endParaRPr>
          </a:p>
          <a:p>
            <a:pPr marL="0" lvl="1" indent="0" hangingPunct="0">
              <a:spcBef>
                <a:spcPts val="772"/>
              </a:spcBef>
              <a:buClr>
                <a:srgbClr val="C00D2D"/>
              </a:buClr>
              <a:buSzPct val="75000"/>
              <a:buFont typeface="StarSymbol"/>
              <a:buChar char="–"/>
            </a:pPr>
            <a:r>
              <a:rPr lang="fr-FR" sz="1223" dirty="0">
                <a:latin typeface="Verdana" pitchFamily="34"/>
                <a:cs typeface="Tahoma" pitchFamily="2"/>
              </a:rPr>
              <a:t> best fit: </a:t>
            </a:r>
            <a:r>
              <a:rPr lang="fr-FR" sz="1223" dirty="0" err="1">
                <a:latin typeface="Verdana" pitchFamily="34"/>
                <a:cs typeface="Tahoma" pitchFamily="2"/>
              </a:rPr>
              <a:t>IoT</a:t>
            </a:r>
            <a:r>
              <a:rPr lang="fr-FR" sz="1223" dirty="0">
                <a:latin typeface="Verdana" pitchFamily="34"/>
                <a:cs typeface="Tahoma" pitchFamily="2"/>
              </a:rPr>
              <a:t>, </a:t>
            </a:r>
            <a:r>
              <a:rPr lang="fr-FR" sz="1223" dirty="0" err="1">
                <a:latin typeface="Verdana" pitchFamily="34"/>
                <a:cs typeface="Tahoma" pitchFamily="2"/>
              </a:rPr>
              <a:t>Big</a:t>
            </a:r>
            <a:r>
              <a:rPr lang="fr-FR" sz="1223" dirty="0">
                <a:latin typeface="Verdana" pitchFamily="34"/>
                <a:cs typeface="Tahoma" pitchFamily="2"/>
              </a:rPr>
              <a:t> Data </a:t>
            </a:r>
            <a:r>
              <a:rPr lang="fr-FR" sz="1223" dirty="0" err="1">
                <a:latin typeface="Verdana" pitchFamily="34"/>
                <a:cs typeface="Tahoma" pitchFamily="2"/>
              </a:rPr>
              <a:t>analytics</a:t>
            </a:r>
            <a:r>
              <a:rPr lang="fr-FR" sz="1223" dirty="0">
                <a:latin typeface="Verdana" pitchFamily="34"/>
                <a:cs typeface="Tahoma" pitchFamily="2"/>
              </a:rPr>
              <a:t> over Cloud</a:t>
            </a:r>
          </a:p>
          <a:p>
            <a:pPr>
              <a:buClr>
                <a:srgbClr val="C00D2D"/>
              </a:buClr>
              <a:buSzPct val="45000"/>
              <a:buFont typeface="StarSymbol"/>
              <a:buChar char="●"/>
            </a:pPr>
            <a:r>
              <a:rPr lang="fr-FR" sz="1800" dirty="0" err="1">
                <a:latin typeface="Verdana" panose="020B0604030504040204" pitchFamily="34" charset="0"/>
                <a:ea typeface="Verdana" panose="020B0604030504040204" pitchFamily="34" charset="0"/>
                <a:cs typeface="Verdana" panose="020B0604030504040204" pitchFamily="34" charset="0"/>
              </a:rPr>
              <a:t>Autonomic</a:t>
            </a:r>
            <a:r>
              <a:rPr lang="fr-FR" sz="1800" dirty="0">
                <a:latin typeface="Verdana" panose="020B0604030504040204" pitchFamily="34" charset="0"/>
                <a:ea typeface="Verdana" panose="020B0604030504040204" pitchFamily="34" charset="0"/>
                <a:cs typeface="Verdana" panose="020B0604030504040204" pitchFamily="34" charset="0"/>
              </a:rPr>
              <a:t> </a:t>
            </a:r>
            <a:r>
              <a:rPr lang="fr-FR" sz="1800" dirty="0" err="1">
                <a:latin typeface="Verdana" panose="020B0604030504040204" pitchFamily="34" charset="0"/>
                <a:ea typeface="Verdana" panose="020B0604030504040204" pitchFamily="34" charset="0"/>
                <a:cs typeface="Verdana" panose="020B0604030504040204" pitchFamily="34" charset="0"/>
              </a:rPr>
              <a:t>Fog</a:t>
            </a:r>
            <a:r>
              <a:rPr lang="fr-FR" sz="1800" dirty="0">
                <a:latin typeface="Verdana" panose="020B0604030504040204" pitchFamily="34" charset="0"/>
                <a:ea typeface="Verdana" panose="020B0604030504040204" pitchFamily="34" charset="0"/>
                <a:cs typeface="Verdana" panose="020B0604030504040204" pitchFamily="34" charset="0"/>
              </a:rPr>
              <a:t> </a:t>
            </a:r>
            <a:r>
              <a:rPr lang="fr-FR" sz="1800" dirty="0" err="1">
                <a:latin typeface="Verdana" panose="020B0604030504040204" pitchFamily="34" charset="0"/>
                <a:ea typeface="Verdana" panose="020B0604030504040204" pitchFamily="34" charset="0"/>
                <a:cs typeface="Verdana" panose="020B0604030504040204" pitchFamily="34" charset="0"/>
              </a:rPr>
              <a:t>Computing</a:t>
            </a:r>
            <a:r>
              <a:rPr lang="fr-FR" sz="1800" dirty="0">
                <a:latin typeface="Verdana" panose="020B0604030504040204" pitchFamily="34" charset="0"/>
                <a:ea typeface="Verdana" panose="020B0604030504040204" pitchFamily="34" charset="0"/>
                <a:cs typeface="Verdana" panose="020B0604030504040204" pitchFamily="34" charset="0"/>
              </a:rPr>
              <a:t>?</a:t>
            </a:r>
          </a:p>
          <a:p>
            <a:pPr marL="0" lvl="1" indent="0" hangingPunct="0">
              <a:spcBef>
                <a:spcPts val="772"/>
              </a:spcBef>
              <a:buClr>
                <a:srgbClr val="C00D2D"/>
              </a:buClr>
              <a:buSzPct val="75000"/>
              <a:buFont typeface="StarSymbol"/>
              <a:buChar char="–"/>
            </a:pPr>
            <a:r>
              <a:rPr lang="fr-FR" sz="1225" dirty="0">
                <a:solidFill>
                  <a:srgbClr val="000000"/>
                </a:solidFill>
                <a:latin typeface="Verdana" pitchFamily="34"/>
                <a:cs typeface="Tahoma" pitchFamily="2"/>
              </a:rPr>
              <a:t> Self-management in </a:t>
            </a:r>
            <a:r>
              <a:rPr lang="fr-FR" sz="1225" dirty="0" err="1">
                <a:solidFill>
                  <a:srgbClr val="000000"/>
                </a:solidFill>
                <a:latin typeface="Verdana" pitchFamily="34"/>
                <a:cs typeface="Tahoma" pitchFamily="2"/>
              </a:rPr>
              <a:t>Fog</a:t>
            </a:r>
            <a:endParaRPr lang="fr-FR" sz="1225" dirty="0">
              <a:solidFill>
                <a:srgbClr val="000000"/>
              </a:solidFill>
              <a:latin typeface="Verdana" pitchFamily="34"/>
              <a:cs typeface="Tahoma" pitchFamily="2"/>
            </a:endParaRPr>
          </a:p>
          <a:p>
            <a:pPr marL="0" lvl="1" indent="0" hangingPunct="0">
              <a:spcBef>
                <a:spcPts val="772"/>
              </a:spcBef>
              <a:buClr>
                <a:srgbClr val="C00D2D"/>
              </a:buClr>
              <a:buSzPct val="75000"/>
              <a:buFont typeface="StarSymbol"/>
              <a:buChar char="–"/>
            </a:pPr>
            <a:r>
              <a:rPr lang="fr-FR" sz="1225" dirty="0">
                <a:solidFill>
                  <a:srgbClr val="000000"/>
                </a:solidFill>
                <a:latin typeface="Verdana" pitchFamily="34"/>
                <a:cs typeface="Tahoma" pitchFamily="2"/>
              </a:rPr>
              <a:t> </a:t>
            </a:r>
            <a:r>
              <a:rPr lang="fr-FR" sz="1225" dirty="0" err="1">
                <a:solidFill>
                  <a:srgbClr val="FF0000"/>
                </a:solidFill>
                <a:latin typeface="Verdana" pitchFamily="34"/>
                <a:cs typeface="Tahoma" pitchFamily="2"/>
              </a:rPr>
              <a:t>Elastic</a:t>
            </a:r>
            <a:r>
              <a:rPr lang="fr-FR" sz="1225" dirty="0">
                <a:solidFill>
                  <a:srgbClr val="000000"/>
                </a:solidFill>
                <a:latin typeface="Verdana" pitchFamily="34"/>
                <a:cs typeface="Tahoma" pitchFamily="2"/>
              </a:rPr>
              <a:t> </a:t>
            </a:r>
            <a:r>
              <a:rPr lang="fr-FR" sz="1225" dirty="0" err="1">
                <a:solidFill>
                  <a:srgbClr val="000000"/>
                </a:solidFill>
                <a:latin typeface="Verdana" pitchFamily="34"/>
                <a:cs typeface="Tahoma" pitchFamily="2"/>
              </a:rPr>
              <a:t>resources</a:t>
            </a:r>
            <a:r>
              <a:rPr lang="fr-FR" sz="1225" dirty="0">
                <a:solidFill>
                  <a:srgbClr val="000000"/>
                </a:solidFill>
                <a:latin typeface="Verdana" pitchFamily="34"/>
                <a:cs typeface="Tahoma" pitchFamily="2"/>
              </a:rPr>
              <a:t> in </a:t>
            </a:r>
            <a:r>
              <a:rPr lang="fr-FR" sz="1225" dirty="0" err="1">
                <a:solidFill>
                  <a:srgbClr val="000000"/>
                </a:solidFill>
                <a:latin typeface="Verdana" pitchFamily="34"/>
                <a:cs typeface="Tahoma" pitchFamily="2"/>
              </a:rPr>
              <a:t>extremely</a:t>
            </a:r>
            <a:r>
              <a:rPr lang="fr-FR" sz="1225" dirty="0">
                <a:solidFill>
                  <a:srgbClr val="000000"/>
                </a:solidFill>
                <a:latin typeface="Verdana" pitchFamily="34"/>
                <a:cs typeface="Tahoma" pitchFamily="2"/>
              </a:rPr>
              <a:t> </a:t>
            </a:r>
            <a:r>
              <a:rPr lang="fr-FR" sz="1225" dirty="0" err="1">
                <a:solidFill>
                  <a:srgbClr val="000000"/>
                </a:solidFill>
                <a:latin typeface="Verdana" pitchFamily="34"/>
                <a:cs typeface="Tahoma" pitchFamily="2"/>
              </a:rPr>
              <a:t>heterogeneous</a:t>
            </a:r>
            <a:r>
              <a:rPr lang="fr-FR" sz="1225" dirty="0">
                <a:solidFill>
                  <a:srgbClr val="000000"/>
                </a:solidFill>
                <a:latin typeface="Verdana" pitchFamily="34"/>
                <a:cs typeface="Tahoma" pitchFamily="2"/>
              </a:rPr>
              <a:t> </a:t>
            </a:r>
            <a:r>
              <a:rPr lang="fr-FR" sz="1225" dirty="0" err="1">
                <a:solidFill>
                  <a:srgbClr val="000000"/>
                </a:solidFill>
                <a:latin typeface="Verdana" pitchFamily="34"/>
                <a:cs typeface="Tahoma" pitchFamily="2"/>
              </a:rPr>
              <a:t>Fog</a:t>
            </a:r>
            <a:endParaRPr lang="fr-FR" sz="1225" dirty="0">
              <a:solidFill>
                <a:srgbClr val="000000"/>
              </a:solidFill>
              <a:latin typeface="Verdana" pitchFamily="34"/>
              <a:cs typeface="Tahoma" pitchFamily="2"/>
            </a:endParaRPr>
          </a:p>
          <a:p>
            <a:pPr marL="0" lvl="1" indent="0" hangingPunct="0">
              <a:spcBef>
                <a:spcPts val="772"/>
              </a:spcBef>
              <a:buClr>
                <a:srgbClr val="C00D2D"/>
              </a:buClr>
              <a:buSzPct val="75000"/>
              <a:buFont typeface="StarSymbol"/>
              <a:buChar char="–"/>
            </a:pPr>
            <a:r>
              <a:rPr lang="fr-FR" sz="1225" dirty="0">
                <a:solidFill>
                  <a:srgbClr val="000000"/>
                </a:solidFill>
                <a:latin typeface="Verdana" pitchFamily="34"/>
                <a:cs typeface="Tahoma" pitchFamily="2"/>
              </a:rPr>
              <a:t> Cloud-</a:t>
            </a:r>
            <a:r>
              <a:rPr lang="fr-FR" sz="1225" dirty="0" err="1">
                <a:solidFill>
                  <a:srgbClr val="000000"/>
                </a:solidFill>
                <a:latin typeface="Verdana" pitchFamily="34"/>
                <a:cs typeface="Tahoma" pitchFamily="2"/>
              </a:rPr>
              <a:t>Fog</a:t>
            </a:r>
            <a:r>
              <a:rPr lang="fr-FR" sz="1225" dirty="0">
                <a:solidFill>
                  <a:srgbClr val="000000"/>
                </a:solidFill>
                <a:latin typeface="Verdana" pitchFamily="34"/>
                <a:cs typeface="Tahoma" pitchFamily="2"/>
              </a:rPr>
              <a:t> </a:t>
            </a:r>
            <a:r>
              <a:rPr lang="fr-FR" sz="1225" dirty="0" err="1">
                <a:solidFill>
                  <a:srgbClr val="000000"/>
                </a:solidFill>
                <a:latin typeface="Verdana" pitchFamily="34"/>
                <a:cs typeface="Tahoma" pitchFamily="2"/>
              </a:rPr>
              <a:t>federation</a:t>
            </a:r>
            <a:endParaRPr lang="fr-FR" sz="1225" dirty="0">
              <a:solidFill>
                <a:srgbClr val="000000"/>
              </a:solidFill>
              <a:latin typeface="Verdana" pitchFamily="34"/>
              <a:cs typeface="Tahoma" pitchFamily="2"/>
            </a:endParaRPr>
          </a:p>
          <a:p>
            <a:pPr marL="0" lvl="1" indent="0" hangingPunct="0">
              <a:spcBef>
                <a:spcPts val="772"/>
              </a:spcBef>
              <a:buClr>
                <a:srgbClr val="C00D2D"/>
              </a:buClr>
              <a:buSzPct val="75000"/>
              <a:buFont typeface="StarSymbol"/>
              <a:buChar char="–"/>
            </a:pPr>
            <a:r>
              <a:rPr lang="fr-FR" sz="1350" dirty="0"/>
              <a:t> Cloud-</a:t>
            </a:r>
            <a:r>
              <a:rPr lang="fr-FR" sz="1350" dirty="0" err="1"/>
              <a:t>Fog</a:t>
            </a:r>
            <a:r>
              <a:rPr lang="fr-FR" sz="1350" dirty="0"/>
              <a:t> component </a:t>
            </a:r>
            <a:r>
              <a:rPr lang="fr-FR" sz="1350" dirty="0" err="1"/>
              <a:t>interoperability</a:t>
            </a:r>
            <a:endParaRPr lang="fr-FR" sz="1800" dirty="0"/>
          </a:p>
          <a:p>
            <a:pPr marL="0" lvl="1" indent="0" hangingPunct="0">
              <a:spcBef>
                <a:spcPts val="772"/>
              </a:spcBef>
              <a:buNone/>
            </a:pPr>
            <a:endParaRPr lang="fr-FR" sz="1800" b="1" dirty="0">
              <a:latin typeface="Verdana" pitchFamily="34"/>
              <a:cs typeface="Tahoma" pitchFamily="2"/>
            </a:endParaRPr>
          </a:p>
          <a:p>
            <a:pPr marL="0" lvl="1" indent="0" hangingPunct="0">
              <a:spcBef>
                <a:spcPts val="772"/>
              </a:spcBef>
              <a:buNone/>
            </a:pPr>
            <a:endParaRPr lang="fr-FR" sz="1800" dirty="0">
              <a:latin typeface="Verdana" pitchFamily="34"/>
              <a:cs typeface="Tahoma" pitchFamily="2"/>
            </a:endParaRPr>
          </a:p>
          <a:p>
            <a:pPr>
              <a:spcBef>
                <a:spcPts val="578"/>
              </a:spcBef>
            </a:pPr>
            <a:endParaRPr lang="fr-FR" sz="1633" dirty="0"/>
          </a:p>
          <a:p>
            <a:endParaRPr lang="fr-FR" sz="1633" dirty="0"/>
          </a:p>
        </p:txBody>
      </p:sp>
      <p:sp>
        <p:nvSpPr>
          <p:cNvPr id="5" name="Rectangle 4"/>
          <p:cNvSpPr/>
          <p:nvPr/>
        </p:nvSpPr>
        <p:spPr>
          <a:xfrm>
            <a:off x="5619969" y="5096147"/>
            <a:ext cx="3109056" cy="300082"/>
          </a:xfrm>
          <a:prstGeom prst="rect">
            <a:avLst/>
          </a:prstGeom>
        </p:spPr>
        <p:txBody>
          <a:bodyPr wrap="none">
            <a:spAutoFit/>
          </a:bodyPr>
          <a:lstStyle/>
          <a:p>
            <a:r>
              <a:rPr lang="en-US" sz="1350" b="1" dirty="0"/>
              <a:t>Fog</a:t>
            </a:r>
            <a:r>
              <a:rPr lang="en-US" sz="1350" dirty="0"/>
              <a:t> brings the </a:t>
            </a:r>
            <a:r>
              <a:rPr lang="en-US" sz="1350" b="1" dirty="0"/>
              <a:t>Cloud closer</a:t>
            </a:r>
            <a:r>
              <a:rPr lang="en-US" sz="1350" dirty="0"/>
              <a:t> to the </a:t>
            </a:r>
            <a:r>
              <a:rPr lang="en-US" sz="1350" b="1" dirty="0"/>
              <a:t>ground</a:t>
            </a:r>
          </a:p>
        </p:txBody>
      </p:sp>
      <p:sp>
        <p:nvSpPr>
          <p:cNvPr id="6" name="Rectangle 5"/>
          <p:cNvSpPr/>
          <p:nvPr/>
        </p:nvSpPr>
        <p:spPr>
          <a:xfrm>
            <a:off x="16756" y="5507940"/>
            <a:ext cx="9091748" cy="369332"/>
          </a:xfrm>
          <a:prstGeom prst="rect">
            <a:avLst/>
          </a:prstGeom>
        </p:spPr>
        <p:txBody>
          <a:bodyPr wrap="square">
            <a:spAutoFit/>
          </a:bodyPr>
          <a:lstStyle/>
          <a:p>
            <a:r>
              <a:rPr lang="en-US" sz="900" dirty="0">
                <a:solidFill>
                  <a:srgbClr val="000000"/>
                </a:solidFill>
                <a:latin typeface="tahoma" panose="020B0604030504040204" pitchFamily="34" charset="0"/>
              </a:rPr>
              <a:t>* Flavio Bonomi, Rodolfo </a:t>
            </a:r>
            <a:r>
              <a:rPr lang="en-US" sz="900" dirty="0" err="1">
                <a:solidFill>
                  <a:srgbClr val="000000"/>
                </a:solidFill>
                <a:latin typeface="tahoma" panose="020B0604030504040204" pitchFamily="34" charset="0"/>
              </a:rPr>
              <a:t>Milito</a:t>
            </a:r>
            <a:r>
              <a:rPr lang="en-US" sz="900" dirty="0">
                <a:solidFill>
                  <a:srgbClr val="000000"/>
                </a:solidFill>
                <a:latin typeface="tahoma" panose="020B0604030504040204" pitchFamily="34" charset="0"/>
              </a:rPr>
              <a:t>, Jiang Zhu, and </a:t>
            </a:r>
            <a:r>
              <a:rPr lang="en-US" sz="900" dirty="0" err="1">
                <a:solidFill>
                  <a:srgbClr val="000000"/>
                </a:solidFill>
                <a:latin typeface="tahoma" panose="020B0604030504040204" pitchFamily="34" charset="0"/>
              </a:rPr>
              <a:t>Sateesh</a:t>
            </a:r>
            <a:r>
              <a:rPr lang="en-US" sz="900" dirty="0">
                <a:solidFill>
                  <a:srgbClr val="000000"/>
                </a:solidFill>
                <a:latin typeface="tahoma" panose="020B0604030504040204" pitchFamily="34" charset="0"/>
              </a:rPr>
              <a:t> </a:t>
            </a:r>
            <a:r>
              <a:rPr lang="en-US" sz="900" dirty="0" err="1">
                <a:solidFill>
                  <a:srgbClr val="000000"/>
                </a:solidFill>
                <a:latin typeface="tahoma" panose="020B0604030504040204" pitchFamily="34" charset="0"/>
              </a:rPr>
              <a:t>Addepalli</a:t>
            </a:r>
            <a:r>
              <a:rPr lang="en-US" sz="900" dirty="0">
                <a:solidFill>
                  <a:srgbClr val="000000"/>
                </a:solidFill>
                <a:latin typeface="tahoma" panose="020B0604030504040204" pitchFamily="34" charset="0"/>
              </a:rPr>
              <a:t>. 2012. Fog computing and its role in the internet of things. In Proceedings of the first edition of the MCC workshop on Mobile cloud computing (MCC '12). ACM, New York, NY, USA, 13-16.</a:t>
            </a:r>
            <a:endParaRPr lang="en-US" sz="900" dirty="0"/>
          </a:p>
        </p:txBody>
      </p:sp>
      <p:sp>
        <p:nvSpPr>
          <p:cNvPr id="7" name="Title 1">
            <a:extLst>
              <a:ext uri="{FF2B5EF4-FFF2-40B4-BE49-F238E27FC236}">
                <a16:creationId xmlns:a16="http://schemas.microsoft.com/office/drawing/2014/main" xmlns="" id="{C0EC2E06-9D63-41BB-9C86-5719EA92261F}"/>
              </a:ext>
            </a:extLst>
          </p:cNvPr>
          <p:cNvSpPr txBox="1">
            <a:spLocks/>
          </p:cNvSpPr>
          <p:nvPr/>
        </p:nvSpPr>
        <p:spPr>
          <a:xfrm>
            <a:off x="457200" y="274638"/>
            <a:ext cx="71689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tx2">
                    <a:lumMod val="40000"/>
                    <a:lumOff val="60000"/>
                  </a:schemeClr>
                </a:solidFill>
              </a:rPr>
              <a:t>TS </a:t>
            </a:r>
            <a:r>
              <a:rPr lang="en-US" sz="3200" dirty="0" err="1">
                <a:solidFill>
                  <a:schemeClr val="tx2">
                    <a:lumMod val="40000"/>
                    <a:lumOff val="60000"/>
                  </a:schemeClr>
                </a:solidFill>
              </a:rPr>
              <a:t>Phạm</a:t>
            </a:r>
            <a:r>
              <a:rPr lang="en-US" sz="3200" dirty="0">
                <a:solidFill>
                  <a:schemeClr val="tx2">
                    <a:lumMod val="40000"/>
                    <a:lumOff val="60000"/>
                  </a:schemeClr>
                </a:solidFill>
              </a:rPr>
              <a:t> </a:t>
            </a:r>
            <a:r>
              <a:rPr lang="en-US" sz="3200" dirty="0" err="1">
                <a:solidFill>
                  <a:schemeClr val="tx2">
                    <a:lumMod val="40000"/>
                    <a:lumOff val="60000"/>
                  </a:schemeClr>
                </a:solidFill>
              </a:rPr>
              <a:t>Mạnh</a:t>
            </a:r>
            <a:r>
              <a:rPr lang="en-US" sz="3200" dirty="0">
                <a:solidFill>
                  <a:schemeClr val="tx2">
                    <a:lumMod val="40000"/>
                    <a:lumOff val="60000"/>
                  </a:schemeClr>
                </a:solidFill>
              </a:rPr>
              <a:t> Linh</a:t>
            </a:r>
            <a:br>
              <a:rPr lang="en-US" sz="3200" dirty="0">
                <a:solidFill>
                  <a:schemeClr val="tx2">
                    <a:lumMod val="40000"/>
                    <a:lumOff val="60000"/>
                  </a:schemeClr>
                </a:solidFill>
              </a:rPr>
            </a:br>
            <a:r>
              <a:rPr lang="en-US" sz="3200" dirty="0">
                <a:solidFill>
                  <a:schemeClr val="tx2">
                    <a:lumMod val="40000"/>
                    <a:lumOff val="60000"/>
                  </a:schemeClr>
                </a:solidFill>
              </a:rPr>
              <a:t>linhpm@vnu.edu.vn/0356853724</a:t>
            </a:r>
            <a:endParaRPr lang="vi-VN" sz="3200" dirty="0">
              <a:solidFill>
                <a:schemeClr val="tx2">
                  <a:lumMod val="40000"/>
                  <a:lumOff val="60000"/>
                </a:schemeClr>
              </a:solidFill>
            </a:endParaRPr>
          </a:p>
        </p:txBody>
      </p:sp>
    </p:spTree>
    <p:extLst>
      <p:ext uri="{BB962C8B-B14F-4D97-AF65-F5344CB8AC3E}">
        <p14:creationId xmlns:p14="http://schemas.microsoft.com/office/powerpoint/2010/main" val="169653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28650" y="1105580"/>
            <a:ext cx="7886700" cy="523220"/>
          </a:xfrm>
        </p:spPr>
        <p:txBody>
          <a:bodyPr>
            <a:spAutoFit/>
          </a:bodyPr>
          <a:lstStyle/>
          <a:p>
            <a:pPr lvl="0"/>
            <a:r>
              <a:rPr lang="fr-FR" sz="2800" dirty="0" err="1"/>
              <a:t>Precision</a:t>
            </a:r>
            <a:r>
              <a:rPr lang="fr-FR" sz="2800" dirty="0"/>
              <a:t> (Smart) Agriculture</a:t>
            </a:r>
          </a:p>
        </p:txBody>
      </p:sp>
      <p:sp>
        <p:nvSpPr>
          <p:cNvPr id="3" name="Text Placeholder 2"/>
          <p:cNvSpPr txBox="1">
            <a:spLocks noGrp="1"/>
          </p:cNvSpPr>
          <p:nvPr>
            <p:ph type="body" idx="4294967295"/>
          </p:nvPr>
        </p:nvSpPr>
        <p:spPr>
          <a:xfrm>
            <a:off x="638108" y="1525565"/>
            <a:ext cx="5754211" cy="6869188"/>
          </a:xfrm>
        </p:spPr>
        <p:txBody>
          <a:bodyPr wrap="square">
            <a:spAutoFit/>
          </a:bodyPr>
          <a:lstStyle/>
          <a:p>
            <a:pPr>
              <a:spcBef>
                <a:spcPts val="578"/>
              </a:spcBef>
              <a:buClr>
                <a:srgbClr val="C00D2D"/>
              </a:buClr>
              <a:buSzPct val="45000"/>
              <a:buFont typeface="StarSymbol"/>
              <a:buChar char="●"/>
            </a:pPr>
            <a:r>
              <a:rPr lang="fr-FR" sz="1800" dirty="0" err="1">
                <a:latin typeface="Verdana" panose="020B0604030504040204" pitchFamily="34" charset="0"/>
                <a:ea typeface="Verdana" panose="020B0604030504040204" pitchFamily="34" charset="0"/>
                <a:cs typeface="Verdana" panose="020B0604030504040204" pitchFamily="34" charset="0"/>
              </a:rPr>
              <a:t>Precision</a:t>
            </a:r>
            <a:r>
              <a:rPr lang="fr-FR" sz="1800" dirty="0">
                <a:latin typeface="Verdana" panose="020B0604030504040204" pitchFamily="34" charset="0"/>
                <a:ea typeface="Verdana" panose="020B0604030504040204" pitchFamily="34" charset="0"/>
                <a:cs typeface="Verdana" panose="020B0604030504040204" pitchFamily="34" charset="0"/>
              </a:rPr>
              <a:t> </a:t>
            </a:r>
            <a:r>
              <a:rPr lang="fr-FR" sz="1800" dirty="0" err="1">
                <a:latin typeface="Verdana" panose="020B0604030504040204" pitchFamily="34" charset="0"/>
                <a:ea typeface="Verdana" panose="020B0604030504040204" pitchFamily="34" charset="0"/>
                <a:cs typeface="Verdana" panose="020B0604030504040204" pitchFamily="34" charset="0"/>
              </a:rPr>
              <a:t>Feeding</a:t>
            </a:r>
            <a:endParaRPr lang="fr-FR" sz="1800" dirty="0">
              <a:latin typeface="Verdana" panose="020B0604030504040204" pitchFamily="34" charset="0"/>
              <a:ea typeface="Verdana" panose="020B0604030504040204" pitchFamily="34" charset="0"/>
              <a:cs typeface="Verdana" panose="020B0604030504040204" pitchFamily="34" charset="0"/>
            </a:endParaRPr>
          </a:p>
          <a:p>
            <a:pPr marL="0" lvl="1" indent="0" hangingPunct="0">
              <a:spcBef>
                <a:spcPts val="772"/>
              </a:spcBef>
              <a:buClr>
                <a:srgbClr val="C00D2D"/>
              </a:buClr>
              <a:buSzPct val="75000"/>
              <a:buFont typeface="StarSymbol"/>
              <a:buChar char="–"/>
            </a:pPr>
            <a:r>
              <a:rPr lang="fr-FR" sz="1225" dirty="0">
                <a:latin typeface="Verdana" pitchFamily="34"/>
                <a:cs typeface="Tahoma" pitchFamily="2"/>
              </a:rPr>
              <a:t> A </a:t>
            </a:r>
            <a:r>
              <a:rPr lang="fr-FR" sz="1225" dirty="0" err="1">
                <a:latin typeface="Verdana" pitchFamily="34"/>
                <a:cs typeface="Tahoma" pitchFamily="2"/>
              </a:rPr>
              <a:t>decision</a:t>
            </a:r>
            <a:r>
              <a:rPr lang="fr-FR" sz="1225" dirty="0">
                <a:latin typeface="Verdana" pitchFamily="34"/>
                <a:cs typeface="Tahoma" pitchFamily="2"/>
              </a:rPr>
              <a:t> support system (DSS) </a:t>
            </a:r>
            <a:r>
              <a:rPr lang="fr-FR" sz="1225" dirty="0" err="1">
                <a:latin typeface="Verdana" pitchFamily="34"/>
                <a:cs typeface="Tahoma" pitchFamily="2"/>
              </a:rPr>
              <a:t>improving</a:t>
            </a:r>
            <a:endParaRPr lang="fr-FR" sz="1225" dirty="0">
              <a:latin typeface="Verdana" pitchFamily="34"/>
              <a:cs typeface="Tahoma" pitchFamily="2"/>
            </a:endParaRPr>
          </a:p>
          <a:p>
            <a:pPr marL="0" lvl="1" indent="0" hangingPunct="0">
              <a:spcBef>
                <a:spcPts val="772"/>
              </a:spcBef>
              <a:buClr>
                <a:srgbClr val="C00D2D"/>
              </a:buClr>
              <a:buSzPct val="75000"/>
              <a:buNone/>
            </a:pPr>
            <a:r>
              <a:rPr lang="fr-FR" sz="1225" dirty="0">
                <a:latin typeface="Verdana" pitchFamily="34"/>
                <a:cs typeface="Tahoma" pitchFamily="2"/>
              </a:rPr>
              <a:t>  </a:t>
            </a:r>
            <a:r>
              <a:rPr lang="fr-FR" sz="1225" dirty="0" err="1">
                <a:latin typeface="Verdana" pitchFamily="34"/>
                <a:cs typeface="Tahoma" pitchFamily="2"/>
              </a:rPr>
              <a:t>animal’s</a:t>
            </a:r>
            <a:r>
              <a:rPr lang="fr-FR" sz="1225" dirty="0">
                <a:latin typeface="Verdana" pitchFamily="34"/>
                <a:cs typeface="Tahoma" pitchFamily="2"/>
              </a:rPr>
              <a:t> </a:t>
            </a:r>
            <a:r>
              <a:rPr lang="fr-FR" sz="1225" dirty="0" err="1">
                <a:latin typeface="Verdana" pitchFamily="34"/>
                <a:cs typeface="Tahoma" pitchFamily="2"/>
              </a:rPr>
              <a:t>welfare</a:t>
            </a:r>
            <a:r>
              <a:rPr lang="fr-FR" sz="1225" dirty="0">
                <a:latin typeface="Verdana" pitchFamily="34"/>
                <a:cs typeface="Tahoma" pitchFamily="2"/>
              </a:rPr>
              <a:t> and </a:t>
            </a:r>
            <a:r>
              <a:rPr lang="fr-FR" sz="1225" dirty="0" err="1">
                <a:latin typeface="Verdana" pitchFamily="34"/>
                <a:cs typeface="Tahoma" pitchFamily="2"/>
              </a:rPr>
              <a:t>productivity</a:t>
            </a:r>
            <a:endParaRPr lang="fr-FR" sz="1225" dirty="0">
              <a:latin typeface="Verdana" pitchFamily="34"/>
              <a:cs typeface="Tahoma" pitchFamily="2"/>
            </a:endParaRPr>
          </a:p>
          <a:p>
            <a:pPr marL="0" lvl="1" indent="0" hangingPunct="0">
              <a:spcBef>
                <a:spcPts val="772"/>
              </a:spcBef>
              <a:buClr>
                <a:srgbClr val="C00D2D"/>
              </a:buClr>
              <a:buSzPct val="75000"/>
              <a:buFont typeface="StarSymbol"/>
              <a:buChar char="–"/>
            </a:pPr>
            <a:r>
              <a:rPr lang="fr-FR" sz="1225" dirty="0">
                <a:latin typeface="Verdana" pitchFamily="34"/>
                <a:cs typeface="Tahoma" pitchFamily="2"/>
              </a:rPr>
              <a:t> </a:t>
            </a:r>
            <a:r>
              <a:rPr lang="fr-FR" sz="1225" dirty="0" err="1">
                <a:latin typeface="Verdana" pitchFamily="34"/>
                <a:cs typeface="Tahoma" pitchFamily="2"/>
              </a:rPr>
              <a:t>Precision</a:t>
            </a:r>
            <a:r>
              <a:rPr lang="fr-FR" sz="1225" dirty="0">
                <a:latin typeface="Verdana" pitchFamily="34"/>
                <a:cs typeface="Tahoma" pitchFamily="2"/>
              </a:rPr>
              <a:t> feeder + </a:t>
            </a:r>
            <a:r>
              <a:rPr lang="fr-FR" sz="1225" dirty="0" err="1">
                <a:latin typeface="Verdana" pitchFamily="34"/>
                <a:cs typeface="Tahoma" pitchFamily="2"/>
              </a:rPr>
              <a:t>IoT</a:t>
            </a:r>
            <a:r>
              <a:rPr lang="fr-FR" sz="1225" dirty="0">
                <a:latin typeface="Verdana" pitchFamily="34"/>
                <a:cs typeface="Tahoma" pitchFamily="2"/>
              </a:rPr>
              <a:t> </a:t>
            </a:r>
            <a:r>
              <a:rPr lang="fr-FR" sz="1225" dirty="0" err="1">
                <a:latin typeface="Verdana" pitchFamily="34"/>
                <a:cs typeface="Tahoma" pitchFamily="2"/>
              </a:rPr>
              <a:t>sensors</a:t>
            </a:r>
            <a:endParaRPr lang="fr-FR" sz="1225" dirty="0">
              <a:latin typeface="Verdana" pitchFamily="34"/>
              <a:cs typeface="Tahoma" pitchFamily="2"/>
            </a:endParaRPr>
          </a:p>
          <a:p>
            <a:pPr marL="0" lvl="1" indent="0" hangingPunct="0">
              <a:spcBef>
                <a:spcPts val="772"/>
              </a:spcBef>
              <a:buClr>
                <a:srgbClr val="C00D2D"/>
              </a:buClr>
              <a:buSzPct val="75000"/>
              <a:buFont typeface="StarSymbol"/>
              <a:buChar char="–"/>
            </a:pPr>
            <a:r>
              <a:rPr lang="fr-FR" sz="1225" dirty="0">
                <a:latin typeface="Verdana" pitchFamily="34"/>
                <a:cs typeface="Tahoma" pitchFamily="2"/>
              </a:rPr>
              <a:t> Input: </a:t>
            </a:r>
            <a:r>
              <a:rPr lang="fr-FR" sz="1225" dirty="0" err="1">
                <a:latin typeface="Verdana" pitchFamily="34"/>
                <a:cs typeface="Tahoma" pitchFamily="2"/>
              </a:rPr>
              <a:t>feed</a:t>
            </a:r>
            <a:r>
              <a:rPr lang="fr-FR" sz="1225" dirty="0">
                <a:latin typeface="Verdana" pitchFamily="34"/>
                <a:cs typeface="Tahoma" pitchFamily="2"/>
              </a:rPr>
              <a:t> </a:t>
            </a:r>
            <a:r>
              <a:rPr lang="fr-FR" sz="1225" dirty="0" err="1">
                <a:latin typeface="Verdana" pitchFamily="34"/>
                <a:cs typeface="Tahoma" pitchFamily="2"/>
              </a:rPr>
              <a:t>intake</a:t>
            </a:r>
            <a:r>
              <a:rPr lang="fr-FR" sz="1225" dirty="0">
                <a:latin typeface="Verdana" pitchFamily="34"/>
                <a:cs typeface="Tahoma" pitchFamily="2"/>
              </a:rPr>
              <a:t>, </a:t>
            </a:r>
            <a:r>
              <a:rPr lang="fr-FR" sz="1225" dirty="0" err="1">
                <a:latin typeface="Verdana" pitchFamily="34"/>
                <a:cs typeface="Tahoma" pitchFamily="2"/>
              </a:rPr>
              <a:t>temperature</a:t>
            </a:r>
            <a:r>
              <a:rPr lang="fr-FR" sz="1225" dirty="0">
                <a:latin typeface="Verdana" pitchFamily="34"/>
                <a:cs typeface="Tahoma" pitchFamily="2"/>
              </a:rPr>
              <a:t>, </a:t>
            </a:r>
            <a:r>
              <a:rPr lang="fr-FR" sz="1225" dirty="0" err="1">
                <a:latin typeface="Verdana" pitchFamily="34"/>
                <a:cs typeface="Tahoma" pitchFamily="2"/>
              </a:rPr>
              <a:t>moisture</a:t>
            </a:r>
            <a:r>
              <a:rPr lang="fr-FR" sz="1225" dirty="0">
                <a:latin typeface="Verdana" pitchFamily="34"/>
                <a:cs typeface="Tahoma" pitchFamily="2"/>
              </a:rPr>
              <a:t>…</a:t>
            </a:r>
          </a:p>
          <a:p>
            <a:pPr hangingPunct="0">
              <a:spcBef>
                <a:spcPts val="772"/>
              </a:spcBef>
              <a:buClr>
                <a:srgbClr val="C00D2D"/>
              </a:buClr>
              <a:buSzPct val="75000"/>
            </a:pPr>
            <a:r>
              <a:rPr lang="fr-FR" sz="1797" dirty="0">
                <a:latin typeface="Verdana" pitchFamily="34"/>
                <a:cs typeface="Tahoma" pitchFamily="2"/>
              </a:rPr>
              <a:t>Applications</a:t>
            </a:r>
          </a:p>
          <a:p>
            <a:pPr marL="0" lvl="1" indent="0" hangingPunct="0">
              <a:spcBef>
                <a:spcPts val="772"/>
              </a:spcBef>
              <a:buClr>
                <a:srgbClr val="C00D2D"/>
              </a:buClr>
              <a:buSzPct val="75000"/>
              <a:buFont typeface="StarSymbol"/>
              <a:buChar char="–"/>
            </a:pPr>
            <a:r>
              <a:rPr lang="fr-FR" sz="1497" dirty="0">
                <a:latin typeface="Verdana" pitchFamily="34"/>
                <a:cs typeface="Tahoma" pitchFamily="2"/>
              </a:rPr>
              <a:t> </a:t>
            </a:r>
            <a:r>
              <a:rPr lang="fr-FR" sz="1223" dirty="0" err="1">
                <a:latin typeface="Verdana" pitchFamily="34"/>
                <a:cs typeface="Tahoma" pitchFamily="2"/>
              </a:rPr>
              <a:t>Increasing</a:t>
            </a:r>
            <a:r>
              <a:rPr lang="fr-FR" sz="1223" dirty="0">
                <a:latin typeface="Verdana" pitchFamily="34"/>
                <a:cs typeface="Tahoma" pitchFamily="2"/>
              </a:rPr>
              <a:t> </a:t>
            </a:r>
            <a:r>
              <a:rPr lang="fr-FR" sz="1223" dirty="0" err="1">
                <a:latin typeface="Verdana" pitchFamily="34"/>
                <a:cs typeface="Tahoma" pitchFamily="2"/>
              </a:rPr>
              <a:t>animal’s</a:t>
            </a:r>
            <a:r>
              <a:rPr lang="fr-FR" sz="1223" dirty="0">
                <a:latin typeface="Verdana" pitchFamily="34"/>
                <a:cs typeface="Tahoma" pitchFamily="2"/>
              </a:rPr>
              <a:t> </a:t>
            </a:r>
            <a:r>
              <a:rPr lang="fr-FR" sz="1223" dirty="0" err="1">
                <a:latin typeface="Verdana" pitchFamily="34"/>
                <a:cs typeface="Tahoma" pitchFamily="2"/>
              </a:rPr>
              <a:t>productivity</a:t>
            </a:r>
            <a:endParaRPr lang="fr-FR" sz="1223" dirty="0">
              <a:latin typeface="Verdana" pitchFamily="34"/>
              <a:cs typeface="Tahoma" pitchFamily="2"/>
            </a:endParaRPr>
          </a:p>
          <a:p>
            <a:pPr marL="0" lvl="1" indent="0" hangingPunct="0">
              <a:spcBef>
                <a:spcPts val="772"/>
              </a:spcBef>
              <a:buClr>
                <a:srgbClr val="C00D2D"/>
              </a:buClr>
              <a:buSzPct val="75000"/>
              <a:buFont typeface="StarSymbol"/>
              <a:buChar char="–"/>
            </a:pPr>
            <a:r>
              <a:rPr lang="fr-FR" sz="1223" dirty="0">
                <a:latin typeface="Verdana" pitchFamily="34"/>
                <a:cs typeface="Tahoma" pitchFamily="2"/>
              </a:rPr>
              <a:t> </a:t>
            </a:r>
            <a:r>
              <a:rPr lang="fr-FR" sz="1223" dirty="0" err="1">
                <a:latin typeface="Verdana" pitchFamily="34"/>
                <a:cs typeface="Tahoma" pitchFamily="2"/>
              </a:rPr>
              <a:t>Supporting</a:t>
            </a:r>
            <a:r>
              <a:rPr lang="fr-FR" sz="1223" dirty="0">
                <a:latin typeface="Verdana" pitchFamily="34"/>
                <a:cs typeface="Tahoma" pitchFamily="2"/>
              </a:rPr>
              <a:t> for </a:t>
            </a:r>
            <a:r>
              <a:rPr lang="fr-FR" sz="1223" dirty="0" err="1">
                <a:latin typeface="Verdana" pitchFamily="34"/>
                <a:cs typeface="Tahoma" pitchFamily="2"/>
              </a:rPr>
              <a:t>breeding</a:t>
            </a:r>
            <a:r>
              <a:rPr lang="fr-FR" sz="1223" dirty="0">
                <a:latin typeface="Verdana" pitchFamily="34"/>
                <a:cs typeface="Tahoma" pitchFamily="2"/>
              </a:rPr>
              <a:t> programs</a:t>
            </a:r>
          </a:p>
          <a:p>
            <a:pPr marL="0" lvl="1" indent="0" hangingPunct="0">
              <a:spcBef>
                <a:spcPts val="772"/>
              </a:spcBef>
              <a:buClr>
                <a:srgbClr val="C00D2D"/>
              </a:buClr>
              <a:buSzPct val="75000"/>
              <a:buFont typeface="StarSymbol"/>
              <a:buChar char="–"/>
            </a:pPr>
            <a:r>
              <a:rPr lang="fr-FR" sz="1223" dirty="0">
                <a:latin typeface="Verdana" pitchFamily="34"/>
                <a:cs typeface="Tahoma" pitchFamily="2"/>
              </a:rPr>
              <a:t> </a:t>
            </a:r>
            <a:r>
              <a:rPr lang="fr-FR" sz="1223" dirty="0" err="1">
                <a:latin typeface="Verdana" pitchFamily="34"/>
                <a:cs typeface="Tahoma" pitchFamily="2"/>
              </a:rPr>
              <a:t>Preventing</a:t>
            </a:r>
            <a:r>
              <a:rPr lang="fr-FR" sz="1223" dirty="0">
                <a:latin typeface="Verdana" pitchFamily="34"/>
                <a:cs typeface="Tahoma" pitchFamily="2"/>
              </a:rPr>
              <a:t> </a:t>
            </a:r>
            <a:r>
              <a:rPr lang="fr-FR" sz="1223" dirty="0" err="1">
                <a:latin typeface="Verdana" pitchFamily="34"/>
                <a:cs typeface="Tahoma" pitchFamily="2"/>
              </a:rPr>
              <a:t>diseases</a:t>
            </a:r>
            <a:r>
              <a:rPr lang="fr-FR" sz="1223" dirty="0">
                <a:latin typeface="Verdana" pitchFamily="34"/>
                <a:cs typeface="Tahoma" pitchFamily="2"/>
              </a:rPr>
              <a:t> </a:t>
            </a:r>
          </a:p>
          <a:p>
            <a:pPr marL="0" lvl="1" indent="0" hangingPunct="0">
              <a:spcBef>
                <a:spcPts val="772"/>
              </a:spcBef>
              <a:buClr>
                <a:srgbClr val="C00D2D"/>
              </a:buClr>
              <a:buSzPct val="75000"/>
              <a:buFont typeface="StarSymbol"/>
              <a:buChar char="–"/>
            </a:pPr>
            <a:r>
              <a:rPr lang="fr-FR" sz="1223" dirty="0">
                <a:latin typeface="Verdana" pitchFamily="34"/>
                <a:cs typeface="Tahoma" pitchFamily="2"/>
              </a:rPr>
              <a:t> </a:t>
            </a:r>
            <a:r>
              <a:rPr lang="fr-FR" sz="1223" dirty="0" err="1">
                <a:latin typeface="Verdana" pitchFamily="34"/>
                <a:cs typeface="Tahoma" pitchFamily="2"/>
              </a:rPr>
              <a:t>Exploiting</a:t>
            </a:r>
            <a:r>
              <a:rPr lang="fr-FR" sz="1223" dirty="0">
                <a:latin typeface="Verdana" pitchFamily="34"/>
                <a:cs typeface="Tahoma" pitchFamily="2"/>
              </a:rPr>
              <a:t> and </a:t>
            </a:r>
            <a:r>
              <a:rPr lang="fr-FR" sz="1223" dirty="0" err="1">
                <a:latin typeface="Verdana" pitchFamily="34"/>
                <a:cs typeface="Tahoma" pitchFamily="2"/>
              </a:rPr>
              <a:t>discovering</a:t>
            </a:r>
            <a:r>
              <a:rPr lang="fr-FR" sz="1223" dirty="0">
                <a:latin typeface="Verdana" pitchFamily="34"/>
                <a:cs typeface="Tahoma" pitchFamily="2"/>
              </a:rPr>
              <a:t> </a:t>
            </a:r>
            <a:r>
              <a:rPr lang="fr-FR" sz="1223" dirty="0" err="1">
                <a:latin typeface="Verdana" pitchFamily="34"/>
                <a:cs typeface="Tahoma" pitchFamily="2"/>
              </a:rPr>
              <a:t>animal’s</a:t>
            </a:r>
            <a:r>
              <a:rPr lang="fr-FR" sz="1223" dirty="0">
                <a:latin typeface="Verdana" pitchFamily="34"/>
                <a:cs typeface="Tahoma" pitchFamily="2"/>
              </a:rPr>
              <a:t> </a:t>
            </a:r>
            <a:r>
              <a:rPr lang="fr-FR" sz="1223" dirty="0" err="1">
                <a:latin typeface="Verdana" pitchFamily="34"/>
                <a:cs typeface="Tahoma" pitchFamily="2"/>
              </a:rPr>
              <a:t>behaviours</a:t>
            </a:r>
            <a:endParaRPr lang="fr-FR" sz="1223" dirty="0">
              <a:latin typeface="Verdana" pitchFamily="34"/>
              <a:cs typeface="Tahoma" pitchFamily="2"/>
            </a:endParaRPr>
          </a:p>
          <a:p>
            <a:pPr marL="0" lvl="1" indent="0" hangingPunct="0">
              <a:spcBef>
                <a:spcPts val="772"/>
              </a:spcBef>
              <a:buClr>
                <a:srgbClr val="C00D2D"/>
              </a:buClr>
              <a:buSzPct val="75000"/>
              <a:buFont typeface="StarSymbol"/>
              <a:buChar char="–"/>
            </a:pPr>
            <a:r>
              <a:rPr lang="fr-FR" sz="1223" dirty="0">
                <a:latin typeface="Verdana" pitchFamily="34"/>
                <a:cs typeface="Tahoma" pitchFamily="2"/>
              </a:rPr>
              <a:t> …</a:t>
            </a:r>
          </a:p>
          <a:p>
            <a:pPr marL="0" lvl="1" indent="0" hangingPunct="0">
              <a:spcBef>
                <a:spcPts val="772"/>
              </a:spcBef>
              <a:buClr>
                <a:srgbClr val="C00D2D"/>
              </a:buClr>
              <a:buSzPct val="75000"/>
              <a:buFont typeface="StarSymbol"/>
              <a:buChar char="–"/>
            </a:pPr>
            <a:endParaRPr lang="fr-FR" sz="1223" dirty="0">
              <a:latin typeface="Verdana" pitchFamily="34"/>
              <a:cs typeface="Tahoma" pitchFamily="2"/>
            </a:endParaRPr>
          </a:p>
          <a:p>
            <a:pPr marL="0" lvl="1" indent="0" hangingPunct="0">
              <a:spcBef>
                <a:spcPts val="772"/>
              </a:spcBef>
              <a:buClr>
                <a:srgbClr val="C00D2D"/>
              </a:buClr>
              <a:buSzPct val="75000"/>
              <a:buFont typeface="StarSymbol"/>
              <a:buChar char="–"/>
            </a:pPr>
            <a:endParaRPr lang="fr-FR" sz="1223" dirty="0">
              <a:latin typeface="Verdana" pitchFamily="34"/>
              <a:cs typeface="Tahoma" pitchFamily="2"/>
            </a:endParaRPr>
          </a:p>
          <a:p>
            <a:pPr marL="0" indent="0">
              <a:buClr>
                <a:srgbClr val="C00D2D"/>
              </a:buClr>
              <a:buSzPct val="45000"/>
              <a:buNone/>
            </a:pPr>
            <a:endParaRPr lang="fr-FR" dirty="0"/>
          </a:p>
          <a:p>
            <a:pPr lvl="0">
              <a:buClr>
                <a:srgbClr val="C00D2D"/>
              </a:buClr>
              <a:buSzPct val="45000"/>
              <a:buFont typeface="StarSymbol"/>
              <a:buChar char="●"/>
            </a:pPr>
            <a:endParaRPr lang="fr-FR" dirty="0"/>
          </a:p>
          <a:p>
            <a:pPr marL="0" lvl="1" indent="0" hangingPunct="0">
              <a:spcBef>
                <a:spcPts val="772"/>
              </a:spcBef>
              <a:buNone/>
            </a:pPr>
            <a:endParaRPr lang="fr-FR" b="1" dirty="0">
              <a:latin typeface="Verdana" pitchFamily="34"/>
              <a:cs typeface="Tahoma" pitchFamily="2"/>
            </a:endParaRPr>
          </a:p>
          <a:p>
            <a:pPr marL="0" lvl="1" indent="0" hangingPunct="0">
              <a:spcBef>
                <a:spcPts val="772"/>
              </a:spcBef>
              <a:buNone/>
            </a:pPr>
            <a:endParaRPr lang="fr-FR" dirty="0">
              <a:latin typeface="Verdana" pitchFamily="34"/>
              <a:cs typeface="Tahoma" pitchFamily="2"/>
            </a:endParaRPr>
          </a:p>
          <a:p>
            <a:pPr>
              <a:spcBef>
                <a:spcPts val="578"/>
              </a:spcBef>
            </a:pPr>
            <a:endParaRPr lang="fr-FR" sz="1633" dirty="0"/>
          </a:p>
          <a:p>
            <a:pPr lvl="0"/>
            <a:endParaRPr lang="fr-FR" sz="1633" dirty="0"/>
          </a:p>
        </p:txBody>
      </p:sp>
      <p:sp>
        <p:nvSpPr>
          <p:cNvPr id="5" name="TextBox 4"/>
          <p:cNvSpPr txBox="1"/>
          <p:nvPr/>
        </p:nvSpPr>
        <p:spPr>
          <a:xfrm>
            <a:off x="5545908" y="4277977"/>
            <a:ext cx="1968809" cy="300082"/>
          </a:xfrm>
          <a:prstGeom prst="rect">
            <a:avLst/>
          </a:prstGeom>
          <a:noFill/>
        </p:spPr>
        <p:txBody>
          <a:bodyPr wrap="none" rtlCol="0">
            <a:spAutoFit/>
          </a:bodyPr>
          <a:lstStyle/>
          <a:p>
            <a:r>
              <a:rPr lang="en-US" sz="1350" dirty="0"/>
              <a:t>Precision Feeding System</a:t>
            </a:r>
          </a:p>
        </p:txBody>
      </p:sp>
      <p:pic>
        <p:nvPicPr>
          <p:cNvPr id="8" name="Picture 7"/>
          <p:cNvPicPr>
            <a:picLocks noChangeAspect="1"/>
          </p:cNvPicPr>
          <p:nvPr/>
        </p:nvPicPr>
        <p:blipFill>
          <a:blip r:embed="rId3"/>
          <a:stretch>
            <a:fillRect/>
          </a:stretch>
        </p:blipFill>
        <p:spPr>
          <a:xfrm>
            <a:off x="4572001" y="1525565"/>
            <a:ext cx="4478219" cy="2649650"/>
          </a:xfrm>
          <a:prstGeom prst="rect">
            <a:avLst/>
          </a:prstGeom>
        </p:spPr>
      </p:pic>
      <p:pic>
        <p:nvPicPr>
          <p:cNvPr id="9" name="Picture 8"/>
          <p:cNvPicPr>
            <a:picLocks noChangeAspect="1"/>
          </p:cNvPicPr>
          <p:nvPr/>
        </p:nvPicPr>
        <p:blipFill>
          <a:blip r:embed="rId4"/>
          <a:stretch>
            <a:fillRect/>
          </a:stretch>
        </p:blipFill>
        <p:spPr>
          <a:xfrm>
            <a:off x="2004604" y="4416476"/>
            <a:ext cx="2025288" cy="1406312"/>
          </a:xfrm>
          <a:prstGeom prst="rect">
            <a:avLst/>
          </a:prstGeom>
        </p:spPr>
      </p:pic>
      <p:sp>
        <p:nvSpPr>
          <p:cNvPr id="7" name="Title 1">
            <a:extLst>
              <a:ext uri="{FF2B5EF4-FFF2-40B4-BE49-F238E27FC236}">
                <a16:creationId xmlns:a16="http://schemas.microsoft.com/office/drawing/2014/main" xmlns="" id="{AB04A4F5-2F02-4350-A7C0-B54A0DD5A5DD}"/>
              </a:ext>
            </a:extLst>
          </p:cNvPr>
          <p:cNvSpPr txBox="1">
            <a:spLocks/>
          </p:cNvSpPr>
          <p:nvPr/>
        </p:nvSpPr>
        <p:spPr>
          <a:xfrm>
            <a:off x="457200" y="274638"/>
            <a:ext cx="71689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tx2">
                    <a:lumMod val="40000"/>
                    <a:lumOff val="60000"/>
                  </a:schemeClr>
                </a:solidFill>
              </a:rPr>
              <a:t>TS </a:t>
            </a:r>
            <a:r>
              <a:rPr lang="en-US" sz="3200" dirty="0" err="1">
                <a:solidFill>
                  <a:schemeClr val="tx2">
                    <a:lumMod val="40000"/>
                    <a:lumOff val="60000"/>
                  </a:schemeClr>
                </a:solidFill>
              </a:rPr>
              <a:t>Phạm</a:t>
            </a:r>
            <a:r>
              <a:rPr lang="en-US" sz="3200" dirty="0">
                <a:solidFill>
                  <a:schemeClr val="tx2">
                    <a:lumMod val="40000"/>
                    <a:lumOff val="60000"/>
                  </a:schemeClr>
                </a:solidFill>
              </a:rPr>
              <a:t> </a:t>
            </a:r>
            <a:r>
              <a:rPr lang="en-US" sz="3200" dirty="0" err="1">
                <a:solidFill>
                  <a:schemeClr val="tx2">
                    <a:lumMod val="40000"/>
                    <a:lumOff val="60000"/>
                  </a:schemeClr>
                </a:solidFill>
              </a:rPr>
              <a:t>Mạnh</a:t>
            </a:r>
            <a:r>
              <a:rPr lang="en-US" sz="3200" dirty="0">
                <a:solidFill>
                  <a:schemeClr val="tx2">
                    <a:lumMod val="40000"/>
                    <a:lumOff val="60000"/>
                  </a:schemeClr>
                </a:solidFill>
              </a:rPr>
              <a:t> Linh</a:t>
            </a:r>
            <a:br>
              <a:rPr lang="en-US" sz="3200" dirty="0">
                <a:solidFill>
                  <a:schemeClr val="tx2">
                    <a:lumMod val="40000"/>
                    <a:lumOff val="60000"/>
                  </a:schemeClr>
                </a:solidFill>
              </a:rPr>
            </a:br>
            <a:r>
              <a:rPr lang="en-US" sz="3200" dirty="0">
                <a:solidFill>
                  <a:schemeClr val="tx2">
                    <a:lumMod val="40000"/>
                    <a:lumOff val="60000"/>
                  </a:schemeClr>
                </a:solidFill>
              </a:rPr>
              <a:t>linhpm@vnu.edu.vn/0356853724</a:t>
            </a:r>
            <a:endParaRPr lang="vi-VN" sz="3200" dirty="0">
              <a:solidFill>
                <a:schemeClr val="tx2">
                  <a:lumMod val="40000"/>
                  <a:lumOff val="60000"/>
                </a:schemeClr>
              </a:solidFill>
            </a:endParaRPr>
          </a:p>
        </p:txBody>
      </p:sp>
    </p:spTree>
    <p:extLst>
      <p:ext uri="{BB962C8B-B14F-4D97-AF65-F5344CB8AC3E}">
        <p14:creationId xmlns:p14="http://schemas.microsoft.com/office/powerpoint/2010/main" val="3563650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TS. Lê Đình Thanh </a:t>
            </a:r>
            <a:br>
              <a:rPr lang="en-US"/>
            </a:br>
            <a:r>
              <a:rPr lang="en-US"/>
              <a:t>thanhld@vnu.edu.vn/0987257504</a:t>
            </a:r>
            <a:endParaRPr lang="vi-VN" dirty="0"/>
          </a:p>
        </p:txBody>
      </p:sp>
      <p:sp>
        <p:nvSpPr>
          <p:cNvPr id="5" name="Content Placeholder 4"/>
          <p:cNvSpPr>
            <a:spLocks noGrp="1"/>
          </p:cNvSpPr>
          <p:nvPr>
            <p:ph idx="1"/>
          </p:nvPr>
        </p:nvSpPr>
        <p:spPr>
          <a:xfrm>
            <a:off x="446856" y="1484784"/>
            <a:ext cx="8229600" cy="4525963"/>
          </a:xfrm>
        </p:spPr>
        <p:txBody>
          <a:bodyPr>
            <a:normAutofit/>
          </a:bodyPr>
          <a:lstStyle/>
          <a:p>
            <a:pPr marL="457200" lvl="0" indent="-457200" algn="just">
              <a:lnSpc>
                <a:spcPct val="120000"/>
              </a:lnSpc>
              <a:buFont typeface="+mj-lt"/>
              <a:buAutoNum type="arabicPeriod"/>
            </a:pPr>
            <a:r>
              <a:rPr lang="vi-VN" sz="2000">
                <a:latin typeface="Calibri" pitchFamily="34" charset="0"/>
                <a:cs typeface="Calibri" pitchFamily="34" charset="0"/>
              </a:rPr>
              <a:t>Phát triển hệ thống khảo thí theo lý thuyết hồi đáp câu hỏi</a:t>
            </a:r>
            <a:endParaRPr lang="en-US" sz="2000" dirty="0">
              <a:latin typeface="Calibri" pitchFamily="34" charset="0"/>
              <a:cs typeface="Calibri" pitchFamily="34" charset="0"/>
            </a:endParaRPr>
          </a:p>
          <a:p>
            <a:pPr lvl="1" algn="just">
              <a:lnSpc>
                <a:spcPct val="120000"/>
              </a:lnSpc>
            </a:pPr>
            <a:r>
              <a:rPr lang="en-US" sz="2000">
                <a:latin typeface="Calibri" pitchFamily="34" charset="0"/>
                <a:cs typeface="Calibri" pitchFamily="34" charset="0"/>
              </a:rPr>
              <a:t>Nghiên cứu lý thuyết hồi </a:t>
            </a:r>
            <a:r>
              <a:rPr lang="vi-VN" sz="2000">
                <a:latin typeface="Calibri" pitchFamily="34" charset="0"/>
                <a:cs typeface="Calibri" pitchFamily="34" charset="0"/>
              </a:rPr>
              <a:t>đáp</a:t>
            </a:r>
            <a:r>
              <a:rPr lang="en-US" sz="2000">
                <a:latin typeface="Calibri" pitchFamily="34" charset="0"/>
                <a:cs typeface="Calibri" pitchFamily="34" charset="0"/>
              </a:rPr>
              <a:t> câu hỏi (IRT) và phát triển hệ thống khảo thí thích ứng theo IRT</a:t>
            </a:r>
            <a:endParaRPr lang="en-US" sz="2000" dirty="0">
              <a:latin typeface="Calibri" pitchFamily="34" charset="0"/>
              <a:cs typeface="Calibri" pitchFamily="34" charset="0"/>
            </a:endParaRPr>
          </a:p>
          <a:p>
            <a:pPr marL="457200" indent="-457200" algn="just">
              <a:lnSpc>
                <a:spcPct val="120000"/>
              </a:lnSpc>
              <a:buFont typeface="+mj-lt"/>
              <a:buAutoNum type="arabicPeriod"/>
            </a:pPr>
            <a:r>
              <a:rPr lang="en-US" sz="2000">
                <a:latin typeface="Calibri" pitchFamily="34" charset="0"/>
                <a:cs typeface="Calibri" pitchFamily="34" charset="0"/>
              </a:rPr>
              <a:t>Tích hợp hệ thống LMS với hệ thống khảo thí</a:t>
            </a:r>
            <a:endParaRPr lang="en-US" sz="2000" dirty="0">
              <a:latin typeface="Calibri" pitchFamily="34" charset="0"/>
              <a:cs typeface="Calibri" pitchFamily="34" charset="0"/>
            </a:endParaRPr>
          </a:p>
          <a:p>
            <a:pPr lvl="1" algn="just">
              <a:lnSpc>
                <a:spcPct val="120000"/>
              </a:lnSpc>
            </a:pPr>
            <a:r>
              <a:rPr lang="vi-VN" sz="2000">
                <a:latin typeface="Calibri" pitchFamily="34" charset="0"/>
                <a:cs typeface="Calibri" pitchFamily="34" charset="0"/>
              </a:rPr>
              <a:t>Phát triển tính năng LMS, LCMS cho hệ thống khảo thí</a:t>
            </a:r>
            <a:endParaRPr lang="en-US" sz="2000" dirty="0">
              <a:latin typeface="Calibri" pitchFamily="34" charset="0"/>
              <a:cs typeface="Calibri" pitchFamily="34" charset="0"/>
            </a:endParaRPr>
          </a:p>
          <a:p>
            <a:pPr marL="457200" indent="-457200" algn="just">
              <a:lnSpc>
                <a:spcPct val="120000"/>
              </a:lnSpc>
              <a:buFont typeface="+mj-lt"/>
              <a:buAutoNum type="arabicPeriod"/>
            </a:pPr>
            <a:r>
              <a:rPr lang="en-US" sz="2000">
                <a:latin typeface="Calibri" pitchFamily="34" charset="0"/>
                <a:cs typeface="Calibri" pitchFamily="34" charset="0"/>
              </a:rPr>
              <a:t>Kiểm thử thâm nhập ứng dụng web</a:t>
            </a:r>
            <a:endParaRPr lang="en-US" sz="2000" dirty="0">
              <a:latin typeface="Calibri" pitchFamily="34" charset="0"/>
              <a:cs typeface="Calibri" pitchFamily="34" charset="0"/>
            </a:endParaRPr>
          </a:p>
          <a:p>
            <a:pPr lvl="1" algn="just">
              <a:lnSpc>
                <a:spcPct val="120000"/>
              </a:lnSpc>
            </a:pPr>
            <a:r>
              <a:rPr lang="vi-VN" sz="2000">
                <a:latin typeface="Calibri" pitchFamily="34" charset="0"/>
                <a:cs typeface="Calibri" pitchFamily="34" charset="0"/>
              </a:rPr>
              <a:t>Tham khảo các công cụ pentest ứng dụng web. Nghiên cứu các thuật toán phát hiện lỗ hổng web</a:t>
            </a:r>
            <a:r>
              <a:rPr lang="en-US" sz="2000">
                <a:latin typeface="Calibri" pitchFamily="34" charset="0"/>
                <a:cs typeface="Calibri" pitchFamily="34" charset="0"/>
              </a:rPr>
              <a:t> </a:t>
            </a:r>
            <a:r>
              <a:rPr lang="vi-VN" sz="2000">
                <a:latin typeface="Calibri" pitchFamily="34" charset="0"/>
                <a:cs typeface="Calibri" pitchFamily="34" charset="0"/>
              </a:rPr>
              <a:t>và cài đặt thêm các thuật toán phát hiện lỗ hổng wen cho công cụ pentest.</a:t>
            </a:r>
            <a:r>
              <a:rPr lang="en-US" sz="2000">
                <a:latin typeface="Calibri" pitchFamily="34" charset="0"/>
                <a:cs typeface="Calibri" pitchFamily="34" charset="0"/>
              </a:rPr>
              <a:t> </a:t>
            </a:r>
            <a:endParaRPr lang="en-US" sz="2000" dirty="0">
              <a:latin typeface="Calibri" pitchFamily="34" charset="0"/>
              <a:cs typeface="Calibri" pitchFamily="34" charset="0"/>
            </a:endParaRPr>
          </a:p>
          <a:p>
            <a:pPr lvl="1" algn="just">
              <a:lnSpc>
                <a:spcPct val="120000"/>
              </a:lnSpc>
            </a:pPr>
            <a:endParaRPr lang="vi-VN" sz="2000" dirty="0"/>
          </a:p>
        </p:txBody>
      </p:sp>
    </p:spTree>
    <p:extLst>
      <p:ext uri="{BB962C8B-B14F-4D97-AF65-F5344CB8AC3E}">
        <p14:creationId xmlns:p14="http://schemas.microsoft.com/office/powerpoint/2010/main" val="342822310"/>
      </p:ext>
    </p:extLst>
  </p:cSld>
  <p:clrMapOvr>
    <a:masterClrMapping/>
  </p:clrMapOvr>
</p:sld>
</file>

<file path=ppt/theme/theme1.xml><?xml version="1.0" encoding="utf-8"?>
<a:theme xmlns:a="http://schemas.openxmlformats.org/drawingml/2006/main" name="TT-MM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19543</TotalTime>
  <Words>831</Words>
  <Application>Microsoft Office PowerPoint</Application>
  <PresentationFormat>On-screen Show (4:3)</PresentationFormat>
  <Paragraphs>113</Paragraphs>
  <Slides>11</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맑은 고딕</vt:lpstr>
      <vt:lpstr>Arial</vt:lpstr>
      <vt:lpstr>Calibri</vt:lpstr>
      <vt:lpstr>Cambria</vt:lpstr>
      <vt:lpstr>StarSymbol</vt:lpstr>
      <vt:lpstr>tahoma</vt:lpstr>
      <vt:lpstr>tahoma</vt:lpstr>
      <vt:lpstr>Times New Roman</vt:lpstr>
      <vt:lpstr>Verdana</vt:lpstr>
      <vt:lpstr>Wingdings</vt:lpstr>
      <vt:lpstr>TT-MMT</vt:lpstr>
      <vt:lpstr>PowerPoint Presentation</vt:lpstr>
      <vt:lpstr>TS Trần Trúc Mai  mai.tran@vnu.edu.vn/0903404959</vt:lpstr>
      <vt:lpstr>TS Hoàng Xuân Tùng tung.hoang@vnu.edu.vn/0852465677</vt:lpstr>
      <vt:lpstr>TS Dương Lê Minh minhdl@vnu.edu.vn/0913507435</vt:lpstr>
      <vt:lpstr>TS Nguyễn Đình Việt vietnd@vnu.edu.vn/0936139988</vt:lpstr>
      <vt:lpstr>Elasticity in Autonomic Cloud Computing</vt:lpstr>
      <vt:lpstr>Autonomic Fog Computing</vt:lpstr>
      <vt:lpstr>Precision (Smart) Agriculture</vt:lpstr>
      <vt:lpstr>TS. Lê Đình Thanh  thanhld@vnu.edu.vn/0987257504</vt:lpstr>
      <vt:lpstr>TS. Nguyễn Đại Thọ  nguyendaitho@vnu.edu.vn/0989063690</vt:lpstr>
      <vt:lpstr>THANK YOU!</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minhdl</cp:lastModifiedBy>
  <cp:revision>114</cp:revision>
  <dcterms:created xsi:type="dcterms:W3CDTF">2014-04-01T16:35:38Z</dcterms:created>
  <dcterms:modified xsi:type="dcterms:W3CDTF">2019-10-24T07:44:49Z</dcterms:modified>
</cp:coreProperties>
</file>