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400800" cx="9144000"/>
  <p:notesSz cx="7315200" cy="9601200"/>
  <p:embeddedFontLst>
    <p:embeddedFont>
      <p:font typeface="Garamond"/>
      <p:regular r:id="rId18"/>
      <p:bold r:id="rId19"/>
      <p:italic r:id="rId20"/>
      <p:boldItalic r:id="rId21"/>
    </p:embeddedFont>
    <p:embeddedFont>
      <p:font typeface="Tahoma"/>
      <p:regular r:id="rId22"/>
      <p:bold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gzwV9nae3YnBhTvV2fv3xvPek9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italic.fntdata"/><Relationship Id="rId22" Type="http://schemas.openxmlformats.org/officeDocument/2006/relationships/font" Target="fonts/Tahoma-regular.fntdata"/><Relationship Id="rId21" Type="http://schemas.openxmlformats.org/officeDocument/2006/relationships/font" Target="fonts/Garamond-boldItalic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Garamond-bold.fntdata"/><Relationship Id="rId18" Type="http://schemas.openxmlformats.org/officeDocument/2006/relationships/font" Target="fonts/Garamo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085850" y="720725"/>
            <a:ext cx="51435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:notes"/>
          <p:cNvSpPr/>
          <p:nvPr>
            <p:ph idx="2" type="sldImg"/>
          </p:nvPr>
        </p:nvSpPr>
        <p:spPr>
          <a:xfrm>
            <a:off x="1085850" y="720725"/>
            <a:ext cx="51435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63b808b67c_0_27:notes"/>
          <p:cNvSpPr/>
          <p:nvPr>
            <p:ph idx="2" type="sldImg"/>
          </p:nvPr>
        </p:nvSpPr>
        <p:spPr>
          <a:xfrm>
            <a:off x="1085850" y="720725"/>
            <a:ext cx="5143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63b808b67c_0_2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63b808b67c_0_2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/>
          <p:nvPr>
            <p:ph idx="2" type="sldImg"/>
          </p:nvPr>
        </p:nvSpPr>
        <p:spPr>
          <a:xfrm>
            <a:off x="1085850" y="720725"/>
            <a:ext cx="51435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9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9:notes"/>
          <p:cNvSpPr txBox="1"/>
          <p:nvPr>
            <p:ph idx="3" type="hdr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Preliminary Defense</a:t>
            </a:r>
            <a:endParaRPr/>
          </a:p>
        </p:txBody>
      </p:sp>
      <p:sp>
        <p:nvSpPr>
          <p:cNvPr id="237" name="Google Shape;237;p9:notes"/>
          <p:cNvSpPr txBox="1"/>
          <p:nvPr>
            <p:ph idx="10" type="dt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8/18/19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:notes"/>
          <p:cNvSpPr txBox="1"/>
          <p:nvPr>
            <p:ph idx="11" type="ftr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NGUYEN Viet Cuong - NLP Lab</a:t>
            </a:r>
            <a:endParaRPr/>
          </a:p>
        </p:txBody>
      </p:sp>
      <p:sp>
        <p:nvSpPr>
          <p:cNvPr id="239" name="Google Shape;239;p9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/>
          <p:nvPr>
            <p:ph idx="2" type="sldImg"/>
          </p:nvPr>
        </p:nvSpPr>
        <p:spPr>
          <a:xfrm>
            <a:off x="1085850" y="720725"/>
            <a:ext cx="51435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63b808b67c_0_94:notes"/>
          <p:cNvSpPr/>
          <p:nvPr>
            <p:ph idx="2" type="sldImg"/>
          </p:nvPr>
        </p:nvSpPr>
        <p:spPr>
          <a:xfrm>
            <a:off x="1085850" y="720725"/>
            <a:ext cx="5143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63b808b67c_0_9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63b808b67c_0_9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63b808b67c_0_102:notes"/>
          <p:cNvSpPr/>
          <p:nvPr>
            <p:ph idx="2" type="sldImg"/>
          </p:nvPr>
        </p:nvSpPr>
        <p:spPr>
          <a:xfrm>
            <a:off x="1085850" y="720725"/>
            <a:ext cx="5143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63b808b67c_0_10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63b808b67c_0_10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63b808b67c_0_202:notes"/>
          <p:cNvSpPr/>
          <p:nvPr>
            <p:ph idx="2" type="sldImg"/>
          </p:nvPr>
        </p:nvSpPr>
        <p:spPr>
          <a:xfrm>
            <a:off x="1085850" y="720725"/>
            <a:ext cx="5143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63b808b67c_0_20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63b808b67c_0_20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63b808b67c_0_217:notes"/>
          <p:cNvSpPr/>
          <p:nvPr>
            <p:ph idx="2" type="sldImg"/>
          </p:nvPr>
        </p:nvSpPr>
        <p:spPr>
          <a:xfrm>
            <a:off x="1085850" y="720725"/>
            <a:ext cx="5143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63b808b67c_0_21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63b808b67c_0_21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63b808b67c_0_87:notes"/>
          <p:cNvSpPr/>
          <p:nvPr>
            <p:ph idx="2" type="sldImg"/>
          </p:nvPr>
        </p:nvSpPr>
        <p:spPr>
          <a:xfrm>
            <a:off x="1085850" y="720725"/>
            <a:ext cx="5143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63b808b67c_0_8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163b808b67c_0_8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:notes"/>
          <p:cNvSpPr/>
          <p:nvPr>
            <p:ph idx="2" type="sldImg"/>
          </p:nvPr>
        </p:nvSpPr>
        <p:spPr>
          <a:xfrm>
            <a:off x="1085850" y="720725"/>
            <a:ext cx="51435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63b808b67c_0_15:notes"/>
          <p:cNvSpPr/>
          <p:nvPr>
            <p:ph idx="2" type="sldImg"/>
          </p:nvPr>
        </p:nvSpPr>
        <p:spPr>
          <a:xfrm>
            <a:off x="1085850" y="720725"/>
            <a:ext cx="5143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63b808b67c_0_1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163b808b67c_0_1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" type="body"/>
          </p:nvPr>
        </p:nvSpPr>
        <p:spPr>
          <a:xfrm>
            <a:off x="0" y="601713"/>
            <a:ext cx="9144000" cy="627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2" type="body"/>
          </p:nvPr>
        </p:nvSpPr>
        <p:spPr>
          <a:xfrm>
            <a:off x="-148" y="1228982"/>
            <a:ext cx="9144000" cy="627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3F3F3F"/>
                </a:solidFill>
              </a:defRPr>
            </a:lvl1pPr>
            <a:lvl2pPr lvl="1">
              <a:buNone/>
              <a:defRPr>
                <a:solidFill>
                  <a:srgbClr val="3F3F3F"/>
                </a:solidFill>
              </a:defRPr>
            </a:lvl2pPr>
            <a:lvl3pPr lvl="2">
              <a:buNone/>
              <a:defRPr>
                <a:solidFill>
                  <a:srgbClr val="3F3F3F"/>
                </a:solidFill>
              </a:defRPr>
            </a:lvl3pPr>
            <a:lvl4pPr lvl="3">
              <a:buNone/>
              <a:defRPr>
                <a:solidFill>
                  <a:srgbClr val="3F3F3F"/>
                </a:solidFill>
              </a:defRPr>
            </a:lvl4pPr>
            <a:lvl5pPr lvl="4">
              <a:buNone/>
              <a:defRPr>
                <a:solidFill>
                  <a:srgbClr val="3F3F3F"/>
                </a:solidFill>
              </a:defRPr>
            </a:lvl5pPr>
            <a:lvl6pPr lvl="5">
              <a:buNone/>
              <a:defRPr>
                <a:solidFill>
                  <a:srgbClr val="3F3F3F"/>
                </a:solidFill>
              </a:defRPr>
            </a:lvl6pPr>
            <a:lvl7pPr lvl="6">
              <a:buNone/>
              <a:defRPr>
                <a:solidFill>
                  <a:srgbClr val="3F3F3F"/>
                </a:solidFill>
              </a:defRPr>
            </a:lvl7pPr>
            <a:lvl8pPr lvl="7">
              <a:buNone/>
              <a:defRPr>
                <a:solidFill>
                  <a:srgbClr val="3F3F3F"/>
                </a:solidFill>
              </a:defRPr>
            </a:lvl8pPr>
            <a:lvl9pPr lvl="8">
              <a:buNone/>
              <a:defRPr>
                <a:solidFill>
                  <a:srgbClr val="3F3F3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asic Layout">
  <p:cSld name="4_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002-KIMS BUSINESS\007-02-Googleslidesppt\02-GSppt-Contents-Kim\20170309\01-Composition with vintage old hardback books\bg-02.jpg" id="54" name="Google Shape;54;p21"/>
          <p:cNvPicPr preferRelativeResize="0"/>
          <p:nvPr/>
        </p:nvPicPr>
        <p:blipFill rotWithShape="1">
          <a:blip r:embed="rId3">
            <a:alphaModFix/>
          </a:blip>
          <a:srcRect b="81543" l="0" r="0" t="0"/>
          <a:stretch/>
        </p:blipFill>
        <p:spPr>
          <a:xfrm>
            <a:off x="0" y="4"/>
            <a:ext cx="9144000" cy="134481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1"/>
          <p:cNvSpPr txBox="1"/>
          <p:nvPr>
            <p:ph idx="1" type="body"/>
          </p:nvPr>
        </p:nvSpPr>
        <p:spPr>
          <a:xfrm>
            <a:off x="0" y="148445"/>
            <a:ext cx="9144000" cy="716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21"/>
          <p:cNvSpPr txBox="1"/>
          <p:nvPr>
            <p:ph idx="2" type="body"/>
          </p:nvPr>
        </p:nvSpPr>
        <p:spPr>
          <a:xfrm>
            <a:off x="0" y="865324"/>
            <a:ext cx="9144000" cy="35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1"/>
          <p:cNvSpPr/>
          <p:nvPr>
            <p:ph idx="3" type="pic"/>
          </p:nvPr>
        </p:nvSpPr>
        <p:spPr>
          <a:xfrm>
            <a:off x="683568" y="1856251"/>
            <a:ext cx="2411840" cy="223181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1"/>
          <p:cNvSpPr/>
          <p:nvPr>
            <p:ph idx="4" type="pic"/>
          </p:nvPr>
        </p:nvSpPr>
        <p:spPr>
          <a:xfrm>
            <a:off x="3366080" y="1856251"/>
            <a:ext cx="2411840" cy="223181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1"/>
          <p:cNvSpPr/>
          <p:nvPr>
            <p:ph idx="5" type="pic"/>
          </p:nvPr>
        </p:nvSpPr>
        <p:spPr>
          <a:xfrm>
            <a:off x="6048592" y="1856251"/>
            <a:ext cx="2411840" cy="223181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and Contents Layout">
  <p:cSld name="Images and Contents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/>
          <p:nvPr>
            <p:ph idx="2" type="pic"/>
          </p:nvPr>
        </p:nvSpPr>
        <p:spPr>
          <a:xfrm>
            <a:off x="0" y="3"/>
            <a:ext cx="9144000" cy="64007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s and Contents Layout">
  <p:cSld name="1_Images and Contents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/>
          <p:nvPr>
            <p:ph idx="2" type="pic"/>
          </p:nvPr>
        </p:nvSpPr>
        <p:spPr>
          <a:xfrm>
            <a:off x="0" y="2752350"/>
            <a:ext cx="9144000" cy="36484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asic Layout">
  <p:cSld name="5_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/>
          <p:nvPr>
            <p:ph idx="2" type="pic"/>
          </p:nvPr>
        </p:nvSpPr>
        <p:spPr>
          <a:xfrm>
            <a:off x="0" y="332884"/>
            <a:ext cx="2339752" cy="57350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" name="Google Shape;69;p24"/>
          <p:cNvSpPr/>
          <p:nvPr>
            <p:ph idx="3" type="pic"/>
          </p:nvPr>
        </p:nvSpPr>
        <p:spPr>
          <a:xfrm>
            <a:off x="4895528" y="332884"/>
            <a:ext cx="4248472" cy="57350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" name="Google Shape;70;p24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asic Layout">
  <p:cSld name="6_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5"/>
          <p:cNvSpPr/>
          <p:nvPr>
            <p:ph idx="2" type="pic"/>
          </p:nvPr>
        </p:nvSpPr>
        <p:spPr>
          <a:xfrm>
            <a:off x="3042661" y="622059"/>
            <a:ext cx="2520000" cy="313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" name="Google Shape;74;p25"/>
          <p:cNvSpPr/>
          <p:nvPr>
            <p:ph idx="3" type="pic"/>
          </p:nvPr>
        </p:nvSpPr>
        <p:spPr>
          <a:xfrm>
            <a:off x="3897697" y="3882641"/>
            <a:ext cx="1664971" cy="20719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" name="Google Shape;75;p25"/>
          <p:cNvSpPr/>
          <p:nvPr>
            <p:ph idx="4" type="pic"/>
          </p:nvPr>
        </p:nvSpPr>
        <p:spPr>
          <a:xfrm>
            <a:off x="5690965" y="1686097"/>
            <a:ext cx="1664971" cy="20719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s and Contents Layout">
  <p:cSld name="4_Images and Contents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/>
          <p:nvPr/>
        </p:nvSpPr>
        <p:spPr>
          <a:xfrm>
            <a:off x="0" y="512104"/>
            <a:ext cx="9144000" cy="5376597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6"/>
          <p:cNvSpPr/>
          <p:nvPr>
            <p:ph idx="2" type="pic"/>
          </p:nvPr>
        </p:nvSpPr>
        <p:spPr>
          <a:xfrm>
            <a:off x="2881908" y="243275"/>
            <a:ext cx="1944216" cy="591425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0" name="Google Shape;80;p26"/>
          <p:cNvSpPr/>
          <p:nvPr>
            <p:ph idx="3" type="pic"/>
          </p:nvPr>
        </p:nvSpPr>
        <p:spPr>
          <a:xfrm>
            <a:off x="4970140" y="243275"/>
            <a:ext cx="1944216" cy="591425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" name="Google Shape;81;p26"/>
          <p:cNvSpPr/>
          <p:nvPr>
            <p:ph idx="4" type="pic"/>
          </p:nvPr>
        </p:nvSpPr>
        <p:spPr>
          <a:xfrm>
            <a:off x="7058372" y="243275"/>
            <a:ext cx="1944216" cy="591425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2" name="Google Shape;82;p26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asic Layout">
  <p:cSld name="7_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/>
          <p:nvPr>
            <p:ph idx="2" type="pic"/>
          </p:nvPr>
        </p:nvSpPr>
        <p:spPr>
          <a:xfrm>
            <a:off x="251520" y="285468"/>
            <a:ext cx="3294112" cy="188180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" name="Google Shape;85;p27"/>
          <p:cNvSpPr/>
          <p:nvPr>
            <p:ph idx="3" type="pic"/>
          </p:nvPr>
        </p:nvSpPr>
        <p:spPr>
          <a:xfrm>
            <a:off x="3599552" y="2256887"/>
            <a:ext cx="1512000" cy="188180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6" name="Google Shape;86;p27"/>
          <p:cNvSpPr/>
          <p:nvPr>
            <p:ph idx="4" type="pic"/>
          </p:nvPr>
        </p:nvSpPr>
        <p:spPr>
          <a:xfrm>
            <a:off x="2033632" y="4228306"/>
            <a:ext cx="3077920" cy="188180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7" name="Google Shape;87;p27"/>
          <p:cNvSpPr/>
          <p:nvPr>
            <p:ph idx="5" type="pic"/>
          </p:nvPr>
        </p:nvSpPr>
        <p:spPr>
          <a:xfrm>
            <a:off x="251520" y="2256887"/>
            <a:ext cx="1728192" cy="385322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8" name="Google Shape;88;p27"/>
          <p:cNvSpPr/>
          <p:nvPr>
            <p:ph idx="6" type="pic"/>
          </p:nvPr>
        </p:nvSpPr>
        <p:spPr>
          <a:xfrm>
            <a:off x="2033632" y="2256179"/>
            <a:ext cx="1512000" cy="188180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9" name="Google Shape;89;p27"/>
          <p:cNvSpPr/>
          <p:nvPr>
            <p:ph idx="7" type="pic"/>
          </p:nvPr>
        </p:nvSpPr>
        <p:spPr>
          <a:xfrm>
            <a:off x="3599552" y="285468"/>
            <a:ext cx="1512000" cy="188180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0" name="Google Shape;90;p27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s and Contents Layout">
  <p:cSld name="5_Images and Contents Layou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8"/>
          <p:cNvSpPr/>
          <p:nvPr>
            <p:ph idx="2" type="pic"/>
          </p:nvPr>
        </p:nvSpPr>
        <p:spPr>
          <a:xfrm>
            <a:off x="0" y="-1"/>
            <a:ext cx="2988000" cy="64008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3" name="Google Shape;93;p28"/>
          <p:cNvSpPr/>
          <p:nvPr>
            <p:ph idx="3" type="pic"/>
          </p:nvPr>
        </p:nvSpPr>
        <p:spPr>
          <a:xfrm>
            <a:off x="3078000" y="4365329"/>
            <a:ext cx="2988000" cy="203547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4" name="Google Shape;94;p28"/>
          <p:cNvSpPr/>
          <p:nvPr>
            <p:ph idx="4" type="pic"/>
          </p:nvPr>
        </p:nvSpPr>
        <p:spPr>
          <a:xfrm>
            <a:off x="6156000" y="4365329"/>
            <a:ext cx="2988000" cy="203547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5" name="Google Shape;95;p28"/>
          <p:cNvSpPr/>
          <p:nvPr>
            <p:ph idx="5" type="pic"/>
          </p:nvPr>
        </p:nvSpPr>
        <p:spPr>
          <a:xfrm>
            <a:off x="3078000" y="2229795"/>
            <a:ext cx="2988000" cy="203547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6" name="Google Shape;96;p28"/>
          <p:cNvSpPr/>
          <p:nvPr>
            <p:ph idx="6" type="pic"/>
          </p:nvPr>
        </p:nvSpPr>
        <p:spPr>
          <a:xfrm>
            <a:off x="6156000" y="2229795"/>
            <a:ext cx="2988000" cy="203547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7" name="Google Shape;97;p28"/>
          <p:cNvSpPr txBox="1"/>
          <p:nvPr>
            <p:ph idx="1" type="body"/>
          </p:nvPr>
        </p:nvSpPr>
        <p:spPr>
          <a:xfrm>
            <a:off x="3203848" y="226031"/>
            <a:ext cx="5940152" cy="716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8"/>
          <p:cNvSpPr txBox="1"/>
          <p:nvPr>
            <p:ph idx="7" type="body"/>
          </p:nvPr>
        </p:nvSpPr>
        <p:spPr>
          <a:xfrm>
            <a:off x="3203848" y="942910"/>
            <a:ext cx="5940152" cy="35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8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3F3F3F"/>
                </a:solidFill>
              </a:defRPr>
            </a:lvl1pPr>
            <a:lvl2pPr lvl="1">
              <a:buNone/>
              <a:defRPr>
                <a:solidFill>
                  <a:srgbClr val="3F3F3F"/>
                </a:solidFill>
              </a:defRPr>
            </a:lvl2pPr>
            <a:lvl3pPr lvl="2">
              <a:buNone/>
              <a:defRPr>
                <a:solidFill>
                  <a:srgbClr val="3F3F3F"/>
                </a:solidFill>
              </a:defRPr>
            </a:lvl3pPr>
            <a:lvl4pPr lvl="3">
              <a:buNone/>
              <a:defRPr>
                <a:solidFill>
                  <a:srgbClr val="3F3F3F"/>
                </a:solidFill>
              </a:defRPr>
            </a:lvl4pPr>
            <a:lvl5pPr lvl="4">
              <a:buNone/>
              <a:defRPr>
                <a:solidFill>
                  <a:srgbClr val="3F3F3F"/>
                </a:solidFill>
              </a:defRPr>
            </a:lvl5pPr>
            <a:lvl6pPr lvl="5">
              <a:buNone/>
              <a:defRPr>
                <a:solidFill>
                  <a:srgbClr val="3F3F3F"/>
                </a:solidFill>
              </a:defRPr>
            </a:lvl6pPr>
            <a:lvl7pPr lvl="6">
              <a:buNone/>
              <a:defRPr>
                <a:solidFill>
                  <a:srgbClr val="3F3F3F"/>
                </a:solidFill>
              </a:defRPr>
            </a:lvl7pPr>
            <a:lvl8pPr lvl="7">
              <a:buNone/>
              <a:defRPr>
                <a:solidFill>
                  <a:srgbClr val="3F3F3F"/>
                </a:solidFill>
              </a:defRPr>
            </a:lvl8pPr>
            <a:lvl9pPr lvl="8">
              <a:buNone/>
              <a:defRPr>
                <a:solidFill>
                  <a:srgbClr val="3F3F3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s and Contents Layout">
  <p:cSld name="6_Images and Contents Layou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/>
          <p:nvPr>
            <p:ph idx="1" type="body"/>
          </p:nvPr>
        </p:nvSpPr>
        <p:spPr>
          <a:xfrm>
            <a:off x="0" y="226031"/>
            <a:ext cx="9144000" cy="716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9"/>
          <p:cNvSpPr txBox="1"/>
          <p:nvPr>
            <p:ph idx="2" type="body"/>
          </p:nvPr>
        </p:nvSpPr>
        <p:spPr>
          <a:xfrm>
            <a:off x="0" y="942910"/>
            <a:ext cx="9144000" cy="35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D:\Fullppt\PNG이미지\핸드폰2.png" id="103" name="Google Shape;10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3144" y="1723966"/>
            <a:ext cx="3060911" cy="461278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9"/>
          <p:cNvSpPr/>
          <p:nvPr>
            <p:ph idx="3" type="pic"/>
          </p:nvPr>
        </p:nvSpPr>
        <p:spPr>
          <a:xfrm>
            <a:off x="2684935" y="1895884"/>
            <a:ext cx="1765288" cy="339338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5" name="Google Shape;105;p29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3F3F3F"/>
                </a:solidFill>
              </a:defRPr>
            </a:lvl1pPr>
            <a:lvl2pPr lvl="1">
              <a:buNone/>
              <a:defRPr>
                <a:solidFill>
                  <a:srgbClr val="3F3F3F"/>
                </a:solidFill>
              </a:defRPr>
            </a:lvl2pPr>
            <a:lvl3pPr lvl="2">
              <a:buNone/>
              <a:defRPr>
                <a:solidFill>
                  <a:srgbClr val="3F3F3F"/>
                </a:solidFill>
              </a:defRPr>
            </a:lvl3pPr>
            <a:lvl4pPr lvl="3">
              <a:buNone/>
              <a:defRPr>
                <a:solidFill>
                  <a:srgbClr val="3F3F3F"/>
                </a:solidFill>
              </a:defRPr>
            </a:lvl4pPr>
            <a:lvl5pPr lvl="4">
              <a:buNone/>
              <a:defRPr>
                <a:solidFill>
                  <a:srgbClr val="3F3F3F"/>
                </a:solidFill>
              </a:defRPr>
            </a:lvl5pPr>
            <a:lvl6pPr lvl="5">
              <a:buNone/>
              <a:defRPr>
                <a:solidFill>
                  <a:srgbClr val="3F3F3F"/>
                </a:solidFill>
              </a:defRPr>
            </a:lvl6pPr>
            <a:lvl7pPr lvl="6">
              <a:buNone/>
              <a:defRPr>
                <a:solidFill>
                  <a:srgbClr val="3F3F3F"/>
                </a:solidFill>
              </a:defRPr>
            </a:lvl7pPr>
            <a:lvl8pPr lvl="7">
              <a:buNone/>
              <a:defRPr>
                <a:solidFill>
                  <a:srgbClr val="3F3F3F"/>
                </a:solidFill>
              </a:defRPr>
            </a:lvl8pPr>
            <a:lvl9pPr lvl="8">
              <a:buNone/>
              <a:defRPr>
                <a:solidFill>
                  <a:srgbClr val="3F3F3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Images and Contents Layout">
  <p:cSld name="7_Images and Contents Layou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/>
          <p:nvPr>
            <p:ph idx="1" type="body"/>
          </p:nvPr>
        </p:nvSpPr>
        <p:spPr>
          <a:xfrm>
            <a:off x="0" y="226031"/>
            <a:ext cx="9144000" cy="716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30"/>
          <p:cNvSpPr txBox="1"/>
          <p:nvPr>
            <p:ph idx="2" type="body"/>
          </p:nvPr>
        </p:nvSpPr>
        <p:spPr>
          <a:xfrm>
            <a:off x="0" y="942910"/>
            <a:ext cx="9144000" cy="35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D:\Fullppt\005-PNG이미지\모니터.png" id="109" name="Google Shape;10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03626" y="2173191"/>
            <a:ext cx="2040674" cy="2532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Fullppt\005-PNG이미지\모니터.png" id="110" name="Google Shape;11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75656" y="2173191"/>
            <a:ext cx="2040674" cy="253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0"/>
          <p:cNvSpPr/>
          <p:nvPr>
            <p:ph idx="3" type="pic"/>
          </p:nvPr>
        </p:nvSpPr>
        <p:spPr>
          <a:xfrm>
            <a:off x="1556011" y="2275066"/>
            <a:ext cx="1874748" cy="15844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2" name="Google Shape;112;p30"/>
          <p:cNvSpPr/>
          <p:nvPr>
            <p:ph idx="4" type="pic"/>
          </p:nvPr>
        </p:nvSpPr>
        <p:spPr>
          <a:xfrm>
            <a:off x="5686001" y="2275066"/>
            <a:ext cx="1874748" cy="15844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3" name="Google Shape;113;p30"/>
          <p:cNvSpPr/>
          <p:nvPr>
            <p:ph idx="5" type="pic"/>
          </p:nvPr>
        </p:nvSpPr>
        <p:spPr>
          <a:xfrm>
            <a:off x="3386602" y="1677035"/>
            <a:ext cx="2346784" cy="19983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4" name="Google Shape;114;p30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3F3F3F"/>
                </a:solidFill>
              </a:defRPr>
            </a:lvl1pPr>
            <a:lvl2pPr lvl="1">
              <a:buNone/>
              <a:defRPr>
                <a:solidFill>
                  <a:srgbClr val="3F3F3F"/>
                </a:solidFill>
              </a:defRPr>
            </a:lvl2pPr>
            <a:lvl3pPr lvl="2">
              <a:buNone/>
              <a:defRPr>
                <a:solidFill>
                  <a:srgbClr val="3F3F3F"/>
                </a:solidFill>
              </a:defRPr>
            </a:lvl3pPr>
            <a:lvl4pPr lvl="3">
              <a:buNone/>
              <a:defRPr>
                <a:solidFill>
                  <a:srgbClr val="3F3F3F"/>
                </a:solidFill>
              </a:defRPr>
            </a:lvl4pPr>
            <a:lvl5pPr lvl="4">
              <a:buNone/>
              <a:defRPr>
                <a:solidFill>
                  <a:srgbClr val="3F3F3F"/>
                </a:solidFill>
              </a:defRPr>
            </a:lvl5pPr>
            <a:lvl6pPr lvl="5">
              <a:buNone/>
              <a:defRPr>
                <a:solidFill>
                  <a:srgbClr val="3F3F3F"/>
                </a:solidFill>
              </a:defRPr>
            </a:lvl6pPr>
            <a:lvl7pPr lvl="6">
              <a:buNone/>
              <a:defRPr>
                <a:solidFill>
                  <a:srgbClr val="3F3F3F"/>
                </a:solidFill>
              </a:defRPr>
            </a:lvl7pPr>
            <a:lvl8pPr lvl="7">
              <a:buNone/>
              <a:defRPr>
                <a:solidFill>
                  <a:srgbClr val="3F3F3F"/>
                </a:solidFill>
              </a:defRPr>
            </a:lvl8pPr>
            <a:lvl9pPr lvl="8">
              <a:buNone/>
              <a:defRPr>
                <a:solidFill>
                  <a:srgbClr val="3F3F3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76200" y="152400"/>
            <a:ext cx="8763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228600" y="990601"/>
            <a:ext cx="86868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s and Contents Layout">
  <p:cSld name="8_Images and Contents Layou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1520" y="1685090"/>
            <a:ext cx="4850588" cy="330750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1"/>
          <p:cNvSpPr/>
          <p:nvPr>
            <p:ph idx="2" type="pic"/>
          </p:nvPr>
        </p:nvSpPr>
        <p:spPr>
          <a:xfrm>
            <a:off x="1032614" y="1807794"/>
            <a:ext cx="3280615" cy="270499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8" name="Google Shape;118;p31"/>
          <p:cNvSpPr/>
          <p:nvPr/>
        </p:nvSpPr>
        <p:spPr>
          <a:xfrm>
            <a:off x="233772" y="5303993"/>
            <a:ext cx="8676456" cy="6743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1"/>
          <p:cNvSpPr txBox="1"/>
          <p:nvPr>
            <p:ph idx="1" type="body"/>
          </p:nvPr>
        </p:nvSpPr>
        <p:spPr>
          <a:xfrm>
            <a:off x="0" y="226031"/>
            <a:ext cx="9144000" cy="716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31"/>
          <p:cNvSpPr txBox="1"/>
          <p:nvPr>
            <p:ph idx="3" type="body"/>
          </p:nvPr>
        </p:nvSpPr>
        <p:spPr>
          <a:xfrm>
            <a:off x="0" y="942910"/>
            <a:ext cx="9144000" cy="35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3F3F3F"/>
                </a:solidFill>
              </a:defRPr>
            </a:lvl1pPr>
            <a:lvl2pPr lvl="1">
              <a:buNone/>
              <a:defRPr>
                <a:solidFill>
                  <a:srgbClr val="3F3F3F"/>
                </a:solidFill>
              </a:defRPr>
            </a:lvl2pPr>
            <a:lvl3pPr lvl="2">
              <a:buNone/>
              <a:defRPr>
                <a:solidFill>
                  <a:srgbClr val="3F3F3F"/>
                </a:solidFill>
              </a:defRPr>
            </a:lvl3pPr>
            <a:lvl4pPr lvl="3">
              <a:buNone/>
              <a:defRPr>
                <a:solidFill>
                  <a:srgbClr val="3F3F3F"/>
                </a:solidFill>
              </a:defRPr>
            </a:lvl4pPr>
            <a:lvl5pPr lvl="4">
              <a:buNone/>
              <a:defRPr>
                <a:solidFill>
                  <a:srgbClr val="3F3F3F"/>
                </a:solidFill>
              </a:defRPr>
            </a:lvl5pPr>
            <a:lvl6pPr lvl="5">
              <a:buNone/>
              <a:defRPr>
                <a:solidFill>
                  <a:srgbClr val="3F3F3F"/>
                </a:solidFill>
              </a:defRPr>
            </a:lvl6pPr>
            <a:lvl7pPr lvl="6">
              <a:buNone/>
              <a:defRPr>
                <a:solidFill>
                  <a:srgbClr val="3F3F3F"/>
                </a:solidFill>
              </a:defRPr>
            </a:lvl7pPr>
            <a:lvl8pPr lvl="7">
              <a:buNone/>
              <a:defRPr>
                <a:solidFill>
                  <a:srgbClr val="3F3F3F"/>
                </a:solidFill>
              </a:defRPr>
            </a:lvl8pPr>
            <a:lvl9pPr lvl="8">
              <a:buNone/>
              <a:defRPr>
                <a:solidFill>
                  <a:srgbClr val="3F3F3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sets layout">
  <p:cSld name="shapes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idx="1" type="body"/>
          </p:nvPr>
        </p:nvSpPr>
        <p:spPr>
          <a:xfrm>
            <a:off x="242646" y="115247"/>
            <a:ext cx="8679898" cy="675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810"/>
              </a:spcBef>
              <a:spcAft>
                <a:spcPts val="0"/>
              </a:spcAft>
              <a:buClr>
                <a:srgbClr val="262626"/>
              </a:buClr>
              <a:buSzPts val="4050"/>
              <a:buFont typeface="Arial"/>
              <a:buNone/>
              <a:defRPr b="0" i="0" sz="405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32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</a:defRPr>
            </a:lvl1pPr>
            <a:lvl2pPr lvl="1">
              <a:buNone/>
              <a:defRPr>
                <a:solidFill>
                  <a:srgbClr val="262626"/>
                </a:solidFill>
              </a:defRPr>
            </a:lvl2pPr>
            <a:lvl3pPr lvl="2">
              <a:buNone/>
              <a:defRPr>
                <a:solidFill>
                  <a:srgbClr val="262626"/>
                </a:solidFill>
              </a:defRPr>
            </a:lvl3pPr>
            <a:lvl4pPr lvl="3">
              <a:buNone/>
              <a:defRPr>
                <a:solidFill>
                  <a:srgbClr val="262626"/>
                </a:solidFill>
              </a:defRPr>
            </a:lvl4pPr>
            <a:lvl5pPr lvl="4">
              <a:buNone/>
              <a:defRPr>
                <a:solidFill>
                  <a:srgbClr val="262626"/>
                </a:solidFill>
              </a:defRPr>
            </a:lvl5pPr>
            <a:lvl6pPr lvl="5">
              <a:buNone/>
              <a:defRPr>
                <a:solidFill>
                  <a:srgbClr val="262626"/>
                </a:solidFill>
              </a:defRPr>
            </a:lvl6pPr>
            <a:lvl7pPr lvl="6">
              <a:buNone/>
              <a:defRPr>
                <a:solidFill>
                  <a:srgbClr val="262626"/>
                </a:solidFill>
              </a:defRPr>
            </a:lvl7pPr>
            <a:lvl8pPr lvl="7">
              <a:buNone/>
              <a:defRPr>
                <a:solidFill>
                  <a:srgbClr val="262626"/>
                </a:solidFill>
              </a:defRPr>
            </a:lvl8pPr>
            <a:lvl9pPr lvl="8">
              <a:buNone/>
              <a:defRPr>
                <a:solidFill>
                  <a:srgbClr val="26262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sets layout">
  <p:cSld name="icon sets layou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/>
          <p:nvPr>
            <p:ph idx="1" type="body"/>
          </p:nvPr>
        </p:nvSpPr>
        <p:spPr>
          <a:xfrm>
            <a:off x="0" y="153661"/>
            <a:ext cx="9144000" cy="716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7" name="Google Shape;127;p33"/>
          <p:cNvGrpSpPr/>
          <p:nvPr/>
        </p:nvGrpSpPr>
        <p:grpSpPr>
          <a:xfrm>
            <a:off x="354008" y="1408204"/>
            <a:ext cx="2849840" cy="4541191"/>
            <a:chOff x="354008" y="1131589"/>
            <a:chExt cx="2849840" cy="3649171"/>
          </a:xfrm>
        </p:grpSpPr>
        <p:sp>
          <p:nvSpPr>
            <p:cNvPr id="128" name="Google Shape;128;p33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fmla="val 39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3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4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3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fmla="val 23728" name="adj1"/>
                <a:gd fmla="val 24642" name="adj2"/>
              </a:avLst>
            </a:prstGeom>
            <a:solidFill>
              <a:schemeClr val="lt1">
                <a:alpha val="2274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33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3F3F3F"/>
                </a:solidFill>
              </a:defRPr>
            </a:lvl1pPr>
            <a:lvl2pPr lvl="1">
              <a:buNone/>
              <a:defRPr>
                <a:solidFill>
                  <a:srgbClr val="3F3F3F"/>
                </a:solidFill>
              </a:defRPr>
            </a:lvl2pPr>
            <a:lvl3pPr lvl="2">
              <a:buNone/>
              <a:defRPr>
                <a:solidFill>
                  <a:srgbClr val="3F3F3F"/>
                </a:solidFill>
              </a:defRPr>
            </a:lvl3pPr>
            <a:lvl4pPr lvl="3">
              <a:buNone/>
              <a:defRPr>
                <a:solidFill>
                  <a:srgbClr val="3F3F3F"/>
                </a:solidFill>
              </a:defRPr>
            </a:lvl4pPr>
            <a:lvl5pPr lvl="4">
              <a:buNone/>
              <a:defRPr>
                <a:solidFill>
                  <a:srgbClr val="3F3F3F"/>
                </a:solidFill>
              </a:defRPr>
            </a:lvl5pPr>
            <a:lvl6pPr lvl="5">
              <a:buNone/>
              <a:defRPr>
                <a:solidFill>
                  <a:srgbClr val="3F3F3F"/>
                </a:solidFill>
              </a:defRPr>
            </a:lvl6pPr>
            <a:lvl7pPr lvl="6">
              <a:buNone/>
              <a:defRPr>
                <a:solidFill>
                  <a:srgbClr val="3F3F3F"/>
                </a:solidFill>
              </a:defRPr>
            </a:lvl7pPr>
            <a:lvl8pPr lvl="7">
              <a:buNone/>
              <a:defRPr>
                <a:solidFill>
                  <a:srgbClr val="3F3F3F"/>
                </a:solidFill>
              </a:defRPr>
            </a:lvl8pPr>
            <a:lvl9pPr lvl="8">
              <a:buNone/>
              <a:defRPr>
                <a:solidFill>
                  <a:srgbClr val="3F3F3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63b808b67c_0_196"/>
          <p:cNvSpPr txBox="1"/>
          <p:nvPr>
            <p:ph type="ctrTitle"/>
          </p:nvPr>
        </p:nvSpPr>
        <p:spPr>
          <a:xfrm>
            <a:off x="1964851" y="439102"/>
            <a:ext cx="52143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idx="1" type="body"/>
          </p:nvPr>
        </p:nvSpPr>
        <p:spPr>
          <a:xfrm>
            <a:off x="0" y="4759330"/>
            <a:ext cx="9144000" cy="716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idx="2" type="body"/>
          </p:nvPr>
        </p:nvSpPr>
        <p:spPr>
          <a:xfrm>
            <a:off x="-148" y="5476209"/>
            <a:ext cx="9144000" cy="35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/>
          <p:nvPr/>
        </p:nvSpPr>
        <p:spPr>
          <a:xfrm rot="5400000">
            <a:off x="4734719" y="-1073943"/>
            <a:ext cx="134938" cy="8226425"/>
          </a:xfrm>
          <a:prstGeom prst="can">
            <a:avLst>
              <a:gd fmla="val 100761" name="adj"/>
            </a:avLst>
          </a:prstGeom>
          <a:gradFill>
            <a:gsLst>
              <a:gs pos="0">
                <a:schemeClr val="folHlink"/>
              </a:gs>
              <a:gs pos="50000">
                <a:schemeClr val="folHlink"/>
              </a:gs>
              <a:gs pos="100000">
                <a:schemeClr val="folHlink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/>
          <p:nvPr/>
        </p:nvSpPr>
        <p:spPr>
          <a:xfrm>
            <a:off x="838202" y="914400"/>
            <a:ext cx="799147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Bộ</a:t>
            </a:r>
            <a:r>
              <a:rPr b="1" lang="en-US" sz="40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 môn Hệ thống thông tin (</a:t>
            </a:r>
            <a:r>
              <a:rPr b="1" lang="en-US" sz="40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Department of				     </a:t>
            </a:r>
            <a:br>
              <a:rPr b="1" lang="en-US" sz="40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40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Information Systems) </a:t>
            </a:r>
            <a:endParaRPr b="1" sz="4000">
              <a:solidFill>
                <a:srgbClr val="0000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Google Shape;26;p17"/>
          <p:cNvSpPr txBox="1"/>
          <p:nvPr>
            <p:ph idx="1" type="subTitle"/>
          </p:nvPr>
        </p:nvSpPr>
        <p:spPr>
          <a:xfrm>
            <a:off x="2362200" y="3429001"/>
            <a:ext cx="6400800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7"/>
          <p:cNvSpPr txBox="1"/>
          <p:nvPr>
            <p:ph idx="10" type="dt"/>
          </p:nvPr>
        </p:nvSpPr>
        <p:spPr>
          <a:xfrm>
            <a:off x="76200" y="5943600"/>
            <a:ext cx="213360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00009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buNone/>
              <a:defRPr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>
              <a:buNone/>
              <a:defRPr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>
              <a:buNone/>
              <a:defRPr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>
              <a:buNone/>
              <a:defRPr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>
              <a:buNone/>
              <a:defRPr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>
              <a:buNone/>
              <a:defRPr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>
              <a:buNone/>
              <a:defRPr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>
              <a:buNone/>
              <a:defRPr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002-KIMS BUSINESS\007-02-Googleslidesppt\02-GSppt-Contents-Kim\20170309\01-Composition with vintage old hardback books\bg-02.jpg" id="34" name="Google Shape;34;p14"/>
          <p:cNvPicPr preferRelativeResize="0"/>
          <p:nvPr/>
        </p:nvPicPr>
        <p:blipFill rotWithShape="1">
          <a:blip r:embed="rId3">
            <a:alphaModFix/>
          </a:blip>
          <a:srcRect b="81543" l="0" r="0" t="0"/>
          <a:stretch/>
        </p:blipFill>
        <p:spPr>
          <a:xfrm>
            <a:off x="0" y="4"/>
            <a:ext cx="9144000" cy="134481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0" y="138884"/>
            <a:ext cx="9144000" cy="716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0" y="855763"/>
            <a:ext cx="9144000" cy="35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Layout">
  <p:cSld name="1_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/>
          <p:nvPr/>
        </p:nvSpPr>
        <p:spPr>
          <a:xfrm>
            <a:off x="1979712" y="243273"/>
            <a:ext cx="7164288" cy="1254539"/>
          </a:xfrm>
          <a:custGeom>
            <a:rect b="b" l="l" r="r" t="t"/>
            <a:pathLst>
              <a:path extrusionOk="0" h="1008112" w="7164288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2448272" y="321028"/>
            <a:ext cx="6695728" cy="716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8"/>
          <p:cNvSpPr txBox="1"/>
          <p:nvPr>
            <p:ph idx="2" type="body"/>
          </p:nvPr>
        </p:nvSpPr>
        <p:spPr>
          <a:xfrm>
            <a:off x="2448272" y="1037908"/>
            <a:ext cx="6695728" cy="35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asic Layout">
  <p:cSld name="3_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/>
          <p:nvPr/>
        </p:nvSpPr>
        <p:spPr>
          <a:xfrm>
            <a:off x="1979712" y="243273"/>
            <a:ext cx="7164288" cy="1254539"/>
          </a:xfrm>
          <a:custGeom>
            <a:rect b="b" l="l" r="r" t="t"/>
            <a:pathLst>
              <a:path extrusionOk="0" h="1008112" w="7164288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2448272" y="321028"/>
            <a:ext cx="6695728" cy="716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9"/>
          <p:cNvSpPr txBox="1"/>
          <p:nvPr>
            <p:ph idx="2" type="body"/>
          </p:nvPr>
        </p:nvSpPr>
        <p:spPr>
          <a:xfrm>
            <a:off x="2448272" y="1037908"/>
            <a:ext cx="6695728" cy="35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asic Layout">
  <p:cSld name="2_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002-KIMS BUSINESS\007-02-Googleslidesppt\02-GSppt-Contents-Kim\20170309\01-Composition with vintage old hardback books\bg-02.jpg" id="49" name="Google Shape;49;p20"/>
          <p:cNvPicPr preferRelativeResize="0"/>
          <p:nvPr/>
        </p:nvPicPr>
        <p:blipFill rotWithShape="1">
          <a:blip r:embed="rId3">
            <a:alphaModFix/>
          </a:blip>
          <a:srcRect b="81543" l="0" r="0" t="0"/>
          <a:stretch/>
        </p:blipFill>
        <p:spPr>
          <a:xfrm>
            <a:off x="0" y="4"/>
            <a:ext cx="9144000" cy="134481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0"/>
          <p:cNvSpPr txBox="1"/>
          <p:nvPr>
            <p:ph idx="1" type="body"/>
          </p:nvPr>
        </p:nvSpPr>
        <p:spPr>
          <a:xfrm>
            <a:off x="0" y="148445"/>
            <a:ext cx="9144000" cy="716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0"/>
          <p:cNvSpPr txBox="1"/>
          <p:nvPr>
            <p:ph idx="2" type="body"/>
          </p:nvPr>
        </p:nvSpPr>
        <p:spPr>
          <a:xfrm>
            <a:off x="0" y="865324"/>
            <a:ext cx="9144000" cy="35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9.xml"/><Relationship Id="rId19" Type="http://schemas.openxmlformats.org/officeDocument/2006/relationships/slideLayout" Target="../slideLayouts/slideLayout23.xml"/><Relationship Id="rId6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sift-ag.com/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"/>
          <p:cNvSpPr txBox="1"/>
          <p:nvPr>
            <p:ph idx="1" type="body"/>
          </p:nvPr>
        </p:nvSpPr>
        <p:spPr>
          <a:xfrm>
            <a:off x="1" y="1254225"/>
            <a:ext cx="91440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</a:pPr>
            <a:r>
              <a:rPr lang="en-US"/>
              <a:t>BỘ MÔN CÁC HỆ THỐNG THÔNG TIN</a:t>
            </a:r>
            <a:endParaRPr/>
          </a:p>
        </p:txBody>
      </p:sp>
      <p:sp>
        <p:nvSpPr>
          <p:cNvPr id="139" name="Google Shape;139;p1"/>
          <p:cNvSpPr txBox="1"/>
          <p:nvPr>
            <p:ph idx="2" type="body"/>
          </p:nvPr>
        </p:nvSpPr>
        <p:spPr>
          <a:xfrm>
            <a:off x="2" y="1918600"/>
            <a:ext cx="91440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US" sz="2000">
                <a:solidFill>
                  <a:srgbClr val="000099"/>
                </a:solidFill>
                <a:highlight>
                  <a:srgbClr val="CDCEB3"/>
                </a:highlight>
              </a:rPr>
              <a:t>https://www.fit.uet.vnu.edu.vn/cac-he-thong-thong-tin/</a:t>
            </a:r>
            <a:endParaRPr sz="2000">
              <a:solidFill>
                <a:srgbClr val="000099"/>
              </a:solidFill>
              <a:highlight>
                <a:srgbClr val="CDCEB3"/>
              </a:highlight>
            </a:endParaRPr>
          </a:p>
        </p:txBody>
      </p:sp>
      <p:pic>
        <p:nvPicPr>
          <p:cNvPr id="140" name="Google Shape;14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199" y="0"/>
            <a:ext cx="13716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"/>
          <p:cNvSpPr txBox="1"/>
          <p:nvPr/>
        </p:nvSpPr>
        <p:spPr>
          <a:xfrm>
            <a:off x="152400" y="2438402"/>
            <a:ext cx="8839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b="0" i="0" lang="en-US" sz="1800" u="none" cap="none" strike="noStrike">
                <a:solidFill>
                  <a:srgbClr val="0C343D"/>
                </a:solidFill>
                <a:latin typeface="Tahoma"/>
                <a:ea typeface="Tahoma"/>
                <a:cs typeface="Tahoma"/>
                <a:sym typeface="Tahoma"/>
              </a:rPr>
              <a:t>Phòng 311, Nhà E3 </a:t>
            </a:r>
            <a:endParaRPr>
              <a:solidFill>
                <a:srgbClr val="0C343D"/>
              </a:solidFill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b="0" i="0" lang="en-US" sz="1800" u="none" cap="none" strike="noStrike">
                <a:solidFill>
                  <a:srgbClr val="0C343D"/>
                </a:solidFill>
                <a:latin typeface="Tahoma"/>
                <a:ea typeface="Tahoma"/>
                <a:cs typeface="Tahoma"/>
                <a:sym typeface="Tahoma"/>
              </a:rPr>
              <a:t>144 Xuân Thuỷ, Cầu Giấy, Hà Nội</a:t>
            </a:r>
            <a:endParaRPr b="0" i="0" sz="1800" u="none" cap="none" strike="noStrike">
              <a:solidFill>
                <a:srgbClr val="0C343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" name="Google Shape;142;p1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3" name="Google Shape;14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4500" y="4752977"/>
            <a:ext cx="163830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63b808b67c_0_27"/>
          <p:cNvSpPr txBox="1"/>
          <p:nvPr>
            <p:ph idx="1" type="body"/>
          </p:nvPr>
        </p:nvSpPr>
        <p:spPr>
          <a:xfrm>
            <a:off x="0" y="138884"/>
            <a:ext cx="9144000" cy="71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</a:rPr>
              <a:t>Giảng viên thỉnh giảng</a:t>
            </a:r>
            <a:endParaRPr/>
          </a:p>
        </p:txBody>
      </p:sp>
      <p:sp>
        <p:nvSpPr>
          <p:cNvPr id="227" name="Google Shape;227;g163b808b67c_0_27"/>
          <p:cNvSpPr txBox="1"/>
          <p:nvPr>
            <p:ph idx="2" type="body"/>
          </p:nvPr>
        </p:nvSpPr>
        <p:spPr>
          <a:xfrm>
            <a:off x="0" y="855763"/>
            <a:ext cx="9144000" cy="35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g163b808b67c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6674"/>
            <a:ext cx="4169295" cy="23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163b808b67c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1700" y="1366675"/>
            <a:ext cx="4744800" cy="23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163b808b67c_0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883750"/>
            <a:ext cx="4169300" cy="22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63b808b67c_0_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9325" y="3883750"/>
            <a:ext cx="4597176" cy="22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163b808b67c_0_27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 txBox="1"/>
          <p:nvPr>
            <p:ph idx="1" type="body"/>
          </p:nvPr>
        </p:nvSpPr>
        <p:spPr>
          <a:xfrm>
            <a:off x="0" y="4759330"/>
            <a:ext cx="9144000" cy="716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Thank you !</a:t>
            </a:r>
            <a:endParaRPr/>
          </a:p>
        </p:txBody>
      </p:sp>
      <p:sp>
        <p:nvSpPr>
          <p:cNvPr id="242" name="Google Shape;242;p9"/>
          <p:cNvSpPr txBox="1"/>
          <p:nvPr>
            <p:ph idx="2" type="body"/>
          </p:nvPr>
        </p:nvSpPr>
        <p:spPr>
          <a:xfrm>
            <a:off x="-148" y="5476209"/>
            <a:ext cx="9144000" cy="35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US"/>
              <a:t>https://www.fit.uet.vnu.edu.vn/cac-he-thong-thong-tin/</a:t>
            </a:r>
            <a:endParaRPr/>
          </a:p>
        </p:txBody>
      </p:sp>
      <p:sp>
        <p:nvSpPr>
          <p:cNvPr id="243" name="Google Shape;243;p9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4" name="Google Shape;2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7175" y="4759325"/>
            <a:ext cx="163830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/>
          <p:nvPr>
            <p:ph type="title"/>
          </p:nvPr>
        </p:nvSpPr>
        <p:spPr>
          <a:xfrm>
            <a:off x="0" y="0"/>
            <a:ext cx="7772400" cy="738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 dung</a:t>
            </a:r>
            <a:endParaRPr/>
          </a:p>
        </p:txBody>
      </p:sp>
      <p:sp>
        <p:nvSpPr>
          <p:cNvPr id="150" name="Google Shape;150;p2"/>
          <p:cNvSpPr txBox="1"/>
          <p:nvPr>
            <p:ph idx="1" type="body"/>
          </p:nvPr>
        </p:nvSpPr>
        <p:spPr>
          <a:xfrm>
            <a:off x="3429000" y="1600200"/>
            <a:ext cx="5560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42900" marR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Giới thiệu hướng nghiên cứu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42900" marR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Thông tin các giảng viên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51" name="Google Shape;151;p2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63b808b67c_0_94"/>
          <p:cNvSpPr txBox="1"/>
          <p:nvPr>
            <p:ph idx="1" type="body"/>
          </p:nvPr>
        </p:nvSpPr>
        <p:spPr>
          <a:xfrm>
            <a:off x="0" y="138884"/>
            <a:ext cx="9144000" cy="71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</a:rPr>
              <a:t>Các hướng nghiên cứu</a:t>
            </a:r>
            <a:endParaRPr/>
          </a:p>
        </p:txBody>
      </p:sp>
      <p:sp>
        <p:nvSpPr>
          <p:cNvPr id="158" name="Google Shape;158;g163b808b67c_0_94"/>
          <p:cNvSpPr txBox="1"/>
          <p:nvPr>
            <p:ph idx="2" type="body"/>
          </p:nvPr>
        </p:nvSpPr>
        <p:spPr>
          <a:xfrm>
            <a:off x="0" y="855763"/>
            <a:ext cx="9144000" cy="35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63b808b67c_0_94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0" name="Google Shape;160;g163b808b67c_0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5075"/>
            <a:ext cx="9144000" cy="544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63b808b67c_0_102"/>
          <p:cNvSpPr txBox="1"/>
          <p:nvPr>
            <p:ph idx="1" type="body"/>
          </p:nvPr>
        </p:nvSpPr>
        <p:spPr>
          <a:xfrm>
            <a:off x="0" y="138884"/>
            <a:ext cx="9144000" cy="71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Phân tích, khai phá dữ liệu kinh doanh</a:t>
            </a:r>
            <a:endParaRPr/>
          </a:p>
        </p:txBody>
      </p:sp>
      <p:sp>
        <p:nvSpPr>
          <p:cNvPr id="167" name="Google Shape;167;g163b808b67c_0_102"/>
          <p:cNvSpPr txBox="1"/>
          <p:nvPr>
            <p:ph idx="2" type="body"/>
          </p:nvPr>
        </p:nvSpPr>
        <p:spPr>
          <a:xfrm>
            <a:off x="0" y="1431950"/>
            <a:ext cx="9144000" cy="4968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63b808b67c_0_102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s://cdn.static-economist.com/sites/default/files/images/print-edition/20170506_FBC568.png" id="169" name="Google Shape;169;g163b808b67c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7900" y="831200"/>
            <a:ext cx="7112000" cy="2844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c.europa.eu/digital-single-market/sites/digital-agenda/files/newsroom/data_flows_2_20745_18.jpg" id="170" name="Google Shape;170;g163b808b67c_0_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1063" y="3457989"/>
            <a:ext cx="7105651" cy="28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63b808b67c_0_102"/>
          <p:cNvSpPr/>
          <p:nvPr/>
        </p:nvSpPr>
        <p:spPr>
          <a:xfrm>
            <a:off x="0" y="4484551"/>
            <a:ext cx="1577100" cy="16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Thị trường dữ liệu châu Âu: tăng trư</a:t>
            </a:r>
            <a:r>
              <a:rPr b="1" lang="en-US">
                <a:solidFill>
                  <a:srgbClr val="0000FF"/>
                </a:solidFill>
              </a:rPr>
              <a:t>ở</a:t>
            </a:r>
            <a:r>
              <a:rPr b="1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ng nhanh đạt 4% GDP năm 2020</a:t>
            </a:r>
            <a:endParaRPr/>
          </a:p>
        </p:txBody>
      </p:sp>
      <p:sp>
        <p:nvSpPr>
          <p:cNvPr id="172" name="Google Shape;172;g163b808b67c_0_102"/>
          <p:cNvSpPr/>
          <p:nvPr/>
        </p:nvSpPr>
        <p:spPr>
          <a:xfrm>
            <a:off x="4087800" y="831199"/>
            <a:ext cx="41721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D60093"/>
                </a:solidFill>
                <a:latin typeface="Arial"/>
                <a:ea typeface="Arial"/>
                <a:cs typeface="Arial"/>
                <a:sym typeface="Arial"/>
              </a:rPr>
              <a:t>Thương vụ dữ liệu tỷ USD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63b808b67c_0_202"/>
          <p:cNvSpPr txBox="1"/>
          <p:nvPr>
            <p:ph idx="1" type="body"/>
          </p:nvPr>
        </p:nvSpPr>
        <p:spPr>
          <a:xfrm>
            <a:off x="0" y="138884"/>
            <a:ext cx="9144000" cy="71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Phân tích, khai phá dữ liệu kinh doanh</a:t>
            </a:r>
            <a:endParaRPr sz="2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9" name="Google Shape;179;g163b808b67c_0_202"/>
          <p:cNvSpPr txBox="1"/>
          <p:nvPr>
            <p:ph idx="2" type="body"/>
          </p:nvPr>
        </p:nvSpPr>
        <p:spPr>
          <a:xfrm>
            <a:off x="0" y="855763"/>
            <a:ext cx="9144000" cy="35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63b808b67c_0_202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g163b808b67c_0_202"/>
          <p:cNvSpPr txBox="1"/>
          <p:nvPr/>
        </p:nvSpPr>
        <p:spPr>
          <a:xfrm>
            <a:off x="186150" y="4997475"/>
            <a:ext cx="86490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H Chahal, J Jyoti, J Wirtz. </a:t>
            </a:r>
            <a:r>
              <a:rPr i="1" lang="en-US" sz="1500">
                <a:solidFill>
                  <a:schemeClr val="dk1"/>
                </a:solidFill>
              </a:rPr>
              <a:t>Business Analytics: Concept and Applications</a:t>
            </a:r>
            <a:r>
              <a:rPr lang="en-US" sz="1500">
                <a:solidFill>
                  <a:schemeClr val="dk1"/>
                </a:solidFill>
              </a:rPr>
              <a:t>. Understanding the Role of Business Analytics, 1-8, 2019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FF"/>
                </a:solidFill>
              </a:rPr>
              <a:t>SIFT đánh giá: Ở Việt Nam, nhiều ngân hàng, doanh nghiệp khác đã hình thành nhu cầu </a:t>
            </a:r>
            <a:r>
              <a:rPr b="1" lang="en-US" u="sng">
                <a:solidFill>
                  <a:srgbClr val="0000FF"/>
                </a:solidFill>
              </a:rPr>
              <a:t>phân tích mô tả. </a:t>
            </a:r>
            <a:r>
              <a:rPr b="1" lang="en-US" u="sng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www.sift-ag.com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82" name="Google Shape;182;g163b808b67c_0_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550" y="1245901"/>
            <a:ext cx="8458200" cy="368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63b808b67c_0_217"/>
          <p:cNvSpPr txBox="1"/>
          <p:nvPr>
            <p:ph idx="1" type="body"/>
          </p:nvPr>
        </p:nvSpPr>
        <p:spPr>
          <a:xfrm>
            <a:off x="0" y="367984"/>
            <a:ext cx="9144000" cy="71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Nhu cầu Trí tuệ nhân tạo </a:t>
            </a:r>
            <a:r>
              <a:rPr lang="en-US" sz="2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Phân tích, khai phá dữ liệu kinh doanh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Google Shape;189;g163b808b67c_0_217"/>
          <p:cNvSpPr txBox="1"/>
          <p:nvPr>
            <p:ph idx="2" type="body"/>
          </p:nvPr>
        </p:nvSpPr>
        <p:spPr>
          <a:xfrm>
            <a:off x="0" y="855763"/>
            <a:ext cx="9144000" cy="35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63b808b67c_0_217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1" name="Google Shape;191;g163b808b67c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5375"/>
            <a:ext cx="9144001" cy="54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63b808b67c_0_87"/>
          <p:cNvSpPr txBox="1"/>
          <p:nvPr>
            <p:ph idx="1" type="body"/>
          </p:nvPr>
        </p:nvSpPr>
        <p:spPr>
          <a:xfrm>
            <a:off x="0" y="138884"/>
            <a:ext cx="9144000" cy="71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>
                <a:solidFill>
                  <a:schemeClr val="dk1"/>
                </a:solidFill>
              </a:rPr>
              <a:t>Một số đề tài</a:t>
            </a:r>
            <a:endParaRPr/>
          </a:p>
        </p:txBody>
      </p:sp>
      <p:sp>
        <p:nvSpPr>
          <p:cNvPr id="198" name="Google Shape;198;g163b808b67c_0_87"/>
          <p:cNvSpPr txBox="1"/>
          <p:nvPr>
            <p:ph idx="2" type="body"/>
          </p:nvPr>
        </p:nvSpPr>
        <p:spPr>
          <a:xfrm>
            <a:off x="0" y="1411450"/>
            <a:ext cx="9144000" cy="492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just">
              <a:spcBef>
                <a:spcPts val="64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KC.01.19/16-20, </a:t>
            </a:r>
            <a:r>
              <a:rPr i="1"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Research and build the security risk assessment and incident response systems for Vietnamese e-Government,</a:t>
            </a: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2019-2021.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KC.01.28/16-20, </a:t>
            </a:r>
            <a:r>
              <a:rPr i="1"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Research and Build the IDPS ecosystems for Vietnamese e-government</a:t>
            </a: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2019-2021.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QG 17.39, </a:t>
            </a:r>
            <a:r>
              <a:rPr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 pháp hỗ trợ người tham gia giao thông dựa trên dữ liệu hành vi di chuyển của người dùng điện thoại thông minh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KC.03.26/11-15, </a:t>
            </a:r>
            <a:r>
              <a:rPr i="1"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Nghiên cứu xây dựng phần mềm công cụ để phát triển các ứng dụng thu thập và xử lý số liệu trong các hệ thống giám sát tập trung</a:t>
            </a: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2014-2015.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KC.01.TN11/11-15, </a:t>
            </a:r>
            <a:r>
              <a:rPr i="1"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360</a:t>
            </a:r>
            <a:r>
              <a:rPr baseline="30000" i="1"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i="1"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video system on online maps for some main streets of Hanoi</a:t>
            </a: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2012.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QG.09.27, </a:t>
            </a:r>
            <a:r>
              <a:rPr i="1"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Automatic retrieval system of satellite images of Vietnam territory and application</a:t>
            </a: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2009-2011.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QG.09.28, </a:t>
            </a:r>
            <a:r>
              <a:rPr i="1"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Study and develop the process of issuing and controlling Vietnamese electronic passports</a:t>
            </a: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2009-2011.</a:t>
            </a:r>
            <a:endParaRPr/>
          </a:p>
        </p:txBody>
      </p:sp>
      <p:sp>
        <p:nvSpPr>
          <p:cNvPr id="199" name="Google Shape;199;g163b808b67c_0_87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"/>
          <p:cNvSpPr txBox="1"/>
          <p:nvPr>
            <p:ph type="title"/>
          </p:nvPr>
        </p:nvSpPr>
        <p:spPr>
          <a:xfrm>
            <a:off x="0" y="152400"/>
            <a:ext cx="8763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Giảng viên </a:t>
            </a:r>
            <a:r>
              <a:rPr lang="en-US" sz="4400">
                <a:solidFill>
                  <a:schemeClr val="dk1"/>
                </a:solidFill>
              </a:rPr>
              <a:t>cơ hữu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8000"/>
            <a:ext cx="4525251" cy="23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358000"/>
            <a:ext cx="4525247" cy="23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9375" y="3864400"/>
            <a:ext cx="4525250" cy="231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63b808b67c_0_15"/>
          <p:cNvSpPr txBox="1"/>
          <p:nvPr>
            <p:ph idx="1" type="body"/>
          </p:nvPr>
        </p:nvSpPr>
        <p:spPr>
          <a:xfrm>
            <a:off x="0" y="138884"/>
            <a:ext cx="9144000" cy="71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</a:rPr>
              <a:t>Giảng viên cơ hữu</a:t>
            </a:r>
            <a:endParaRPr/>
          </a:p>
        </p:txBody>
      </p:sp>
      <p:sp>
        <p:nvSpPr>
          <p:cNvPr id="215" name="Google Shape;215;g163b808b67c_0_15"/>
          <p:cNvSpPr txBox="1"/>
          <p:nvPr>
            <p:ph idx="2" type="body"/>
          </p:nvPr>
        </p:nvSpPr>
        <p:spPr>
          <a:xfrm>
            <a:off x="0" y="855763"/>
            <a:ext cx="9144000" cy="35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g163b808b67c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759050"/>
            <a:ext cx="4423525" cy="24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163b808b67c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24825"/>
            <a:ext cx="4256325" cy="216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163b808b67c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8725" y="1366675"/>
            <a:ext cx="4725818" cy="22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163b808b67c_0_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696800"/>
            <a:ext cx="4267200" cy="240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63b808b67c_0_15"/>
          <p:cNvSpPr txBox="1"/>
          <p:nvPr>
            <p:ph idx="12" type="sldNum"/>
          </p:nvPr>
        </p:nvSpPr>
        <p:spPr>
          <a:xfrm>
            <a:off x="8556784" y="5910925"/>
            <a:ext cx="5487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ook1">
  <a:themeElements>
    <a:clrScheme name="ALLPPT-COLOR-A2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s Slide Master">
  <a:themeElements>
    <a:clrScheme name="ALLPPT-COLOR-A2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2008-04-01T14:30:59Z</dcterms:created>
  <dc:creator>Nguyen Ngoc Hoá</dc:creator>
</cp:coreProperties>
</file>