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7" r:id="rId5"/>
    <p:sldId id="278" r:id="rId6"/>
    <p:sldId id="282" r:id="rId7"/>
    <p:sldId id="259" r:id="rId8"/>
    <p:sldId id="260" r:id="rId9"/>
    <p:sldId id="262" r:id="rId10"/>
    <p:sldId id="263" r:id="rId11"/>
    <p:sldId id="265" r:id="rId12"/>
    <p:sldId id="266" r:id="rId13"/>
    <p:sldId id="268" r:id="rId14"/>
    <p:sldId id="275" r:id="rId15"/>
    <p:sldId id="270" r:id="rId16"/>
    <p:sldId id="271" r:id="rId17"/>
    <p:sldId id="272" r:id="rId18"/>
    <p:sldId id="279" r:id="rId19"/>
    <p:sldId id="280" r:id="rId20"/>
    <p:sldId id="281" r:id="rId21"/>
    <p:sldId id="261" r:id="rId22"/>
    <p:sldId id="264" r:id="rId23"/>
    <p:sldId id="269" r:id="rId24"/>
    <p:sldId id="267" r:id="rId25"/>
    <p:sldId id="273" r:id="rId26"/>
    <p:sldId id="274" r:id="rId27"/>
  </p:sldIdLst>
  <p:sldSz cx="10160000" cy="7620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h1wNA8B448+eXiq7GAbJCsA29C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CBB8DF-1C8C-4CA8-88E7-97B133373EEA}">
  <a:tblStyle styleId="{48CBB8DF-1C8C-4CA8-88E7-97B133373EE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52" y="96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Giới thiệu về BM cho sinh viên K60</a:t>
            </a: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64c5812976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64c5812976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Kết hợp phân tích chương trình và </a:t>
            </a:r>
            <a:r>
              <a:rPr lang="en-US" sz="1000" b="1">
                <a:latin typeface="Arial"/>
                <a:ea typeface="Arial"/>
                <a:cs typeface="Arial"/>
                <a:sym typeface="Arial"/>
              </a:rPr>
              <a:t>AI (Học máy/học sâu/xử lý ngôn ngữ tự nhiên)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để hỗ trợ việc tự động phát triển và đảm bảo chất lượng phần mềm</a:t>
            </a:r>
            <a:endParaRPr sz="1000"/>
          </a:p>
        </p:txBody>
      </p:sp>
      <p:sp>
        <p:nvSpPr>
          <p:cNvPr id="236" name="Google Shape;236;g164c5812976_1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8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12" name="Google Shape;212;p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4c581297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19" name="Google Shape;219;g164c581297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64c5812976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64c5812976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27" name="Google Shape;227;g164c5812976_7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7" name="Google Shape;2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762000" y="2367141"/>
            <a:ext cx="8635999" cy="163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565575" y="-279576"/>
            <a:ext cx="5028847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5841999" y="2681112"/>
            <a:ext cx="7224889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677333" y="225779"/>
            <a:ext cx="7224889" cy="745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02570" y="4896557"/>
            <a:ext cx="8635999" cy="151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02570" y="3229683"/>
            <a:ext cx="8635999" cy="166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564445" y="1975556"/>
            <a:ext cx="4995332" cy="5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5729110" y="1975556"/>
            <a:ext cx="4995332" cy="5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508000" y="2416527"/>
            <a:ext cx="4489098" cy="439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5161141" y="1705681"/>
            <a:ext cx="4490861" cy="71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5161141" y="2416527"/>
            <a:ext cx="4490861" cy="439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508002" y="303389"/>
            <a:ext cx="3342569" cy="129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972278" y="303390"/>
            <a:ext cx="5679722" cy="650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508002" y="1594555"/>
            <a:ext cx="3342569" cy="521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70C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1991431" y="68086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1991431" y="5963710"/>
            <a:ext cx="6096000" cy="89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70C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508000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471335" y="7062613"/>
            <a:ext cx="3217332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t.uet.vnu.edu.vn/s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mailto:hoangta@vnu.edu.v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62000" y="2367141"/>
            <a:ext cx="8635999" cy="163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Giới thiệu </a:t>
            </a:r>
            <a:b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về Bộ môn Công nghệ phần mềm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59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</a:pPr>
            <a:r>
              <a:rPr lang="en-US" sz="2000" b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(Dành cho sinh viên chuẩn bị thực hiện khóa luận/đồ án)</a:t>
            </a:r>
            <a:endParaRPr sz="2000" b="0" u="none" strike="noStrike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699000" y="7162800"/>
            <a:ext cx="83067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10/2022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28608-C358-440F-5B24-72E51BA6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367" y="340495"/>
            <a:ext cx="1245265" cy="1245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5A4AFA-4E2B-BB51-1B3C-3912E5200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704" y="340494"/>
            <a:ext cx="1239731" cy="124526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PGS. TS. Phạm Ngọc Hùng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508000" y="1549400"/>
            <a:ext cx="9363900" cy="55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nghiên cứu </a:t>
            </a:r>
            <a:endParaRPr/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Phương pháp hình thức </a:t>
            </a:r>
            <a:r>
              <a:rPr lang="en-US" sz="2400"/>
              <a:t>cho phát triển PM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Kiểm chứng phần mềm (model checking)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Kiểm thử tự động,</a:t>
            </a:r>
            <a:r>
              <a:rPr lang="en-US" sz="2400"/>
              <a:t> phân tích mã nguồn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Chủ đề khóa luận</a:t>
            </a:r>
            <a:endParaRPr/>
          </a:p>
          <a:p>
            <a:pPr marL="825484" lvl="1" indent="-4063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Các phương pháp đặc tả và kiểm chứng cho các hệ thống thời gian thực</a:t>
            </a:r>
            <a:endParaRPr sz="2400"/>
          </a:p>
          <a:p>
            <a:pPr marL="825484" lvl="1" indent="-4063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Các giải pháp và công cụ kiểm thử tự động (kiểm thử giao diện, sinh dữ liệu kiểm thử từ mã nguồn, kiểm thử hồi quy, …)</a:t>
            </a:r>
            <a:endParaRPr sz="2400"/>
          </a:p>
          <a:p>
            <a:pPr marL="825484" lvl="1" indent="-4063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Xây dựng công cụ phân tích sự ảnh hưởng của các thành phần mã nguồn</a:t>
            </a:r>
            <a:endParaRPr sz="2400"/>
          </a:p>
          <a:p>
            <a:pPr marL="571500" lvl="0" indent="-5715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 hệ: hungpn@vnu.edu.vn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 descr="Image result for hungpn image"/>
          <p:cNvSpPr/>
          <p:nvPr/>
        </p:nvSpPr>
        <p:spPr>
          <a:xfrm>
            <a:off x="155575" y="-579437"/>
            <a:ext cx="105727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8" descr="Image result for hungpn image"/>
          <p:cNvSpPr/>
          <p:nvPr/>
        </p:nvSpPr>
        <p:spPr>
          <a:xfrm>
            <a:off x="307975" y="-427037"/>
            <a:ext cx="105727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200" y="1674993"/>
            <a:ext cx="2411286" cy="243980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TS. Đặng Đức Hạnh</a:t>
            </a:r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0992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Hướng nghiên cứu</a:t>
            </a:r>
            <a:endParaRPr/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vi-VN" sz="2800"/>
              <a:t>Mô hình hóa và chuyển đổi mô hình</a:t>
            </a:r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vi-VN" sz="2800"/>
              <a:t>Đảm bảo chất lượng phần mềm</a:t>
            </a:r>
          </a:p>
          <a:p>
            <a:pPr marL="825483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vi-VN" sz="2800"/>
              <a:t>Các phương pháp hình thức</a:t>
            </a:r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vi-VN" sz="2800"/>
              <a:t>Công nghệ chuỗi khối</a:t>
            </a:r>
          </a:p>
          <a:p>
            <a:pPr marL="380992" marR="0" lvl="0" indent="-203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/>
              <a:t>Chủ đề khóa luận</a:t>
            </a:r>
            <a:endParaRPr/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vi-VN" sz="2800"/>
              <a:t>Phương pháp và công cụ chuyển đổi mô hình</a:t>
            </a:r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vi-VN" sz="2800"/>
              <a:t>Phát triển và vận dụng các ngôn ngữ chuyên biệt miền</a:t>
            </a:r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vi-VN" sz="2800"/>
              <a:t>Phát triển phần mềm dựa vào chuỗi khối</a:t>
            </a:r>
          </a:p>
          <a:p>
            <a:pPr marL="380992" lvl="0" indent="-203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Liên hệ: hanhdd@vnu.edu.vn</a:t>
            </a:r>
            <a:endParaRPr sz="3200"/>
          </a:p>
        </p:txBody>
      </p:sp>
      <p:sp>
        <p:nvSpPr>
          <p:cNvPr id="160" name="Google Shape;160;p10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61" name="Google Shape;161;p10" descr="http://www.mindmeister.com/generic_files/get_file/378751?filetype=image_file&amp;img=1788944&amp;cb=217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4254" y="1649759"/>
            <a:ext cx="2441752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TS. Võ Đình Hiếu</a:t>
            </a: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nghiên cứu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Kiến trúc phần mềm (microservices, SOA, cloud computing)</a:t>
            </a: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lvl="1" indent="-330184"/>
            <a:r>
              <a:rPr lang="en-US"/>
              <a:t>Ứng dụng học máy trong công nghệ phần mềm</a:t>
            </a: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Ứ</a:t>
            </a: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ng dụng trên Web, iOS/Android </a:t>
            </a:r>
            <a:endParaRPr/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Phát triển các ứng dụng dựa trên các kỹ thuật xử lý ngôn ngữ tự nhiên</a:t>
            </a: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Các công cụ hỗ trợ phát triển phần mềm</a:t>
            </a: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Các ứng dụng trên blockchain</a:t>
            </a:r>
          </a:p>
          <a:p>
            <a:pPr marL="622308" lvl="0" indent="-5715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Char char="•"/>
            </a:pPr>
            <a:r>
              <a:rPr lang="en-US"/>
              <a:t>Liên hệ: hieuvd@vnu.edu.vn</a:t>
            </a:r>
            <a:endParaRPr sz="36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954296" y="305153"/>
            <a:ext cx="2001639" cy="195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/>
              <a:t>TS. Vũ Thị Hồng Nhạn</a:t>
            </a:r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0992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Hướng nghiên cứu &amp; đề tài liên quan</a:t>
            </a:r>
            <a:endParaRPr/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Khai phá dữ liệu, học máy, nhận dạng mẫu</a:t>
            </a:r>
            <a:endParaRPr/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Tối ưu hóa truy vấn</a:t>
            </a:r>
            <a:endParaRPr/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Hệ thống cung cấp thông tin dựa trên vị trí (Location-based services)</a:t>
            </a:r>
            <a:endParaRPr/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Hệ thống dịch vụ chăm sóc sức khỏe dựa trên ngữ cảnh trong môi trường di động</a:t>
            </a:r>
            <a:endParaRPr/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Hệ thống tìm kiếm các đối tượng tĩnh và động trong môi trường di động</a:t>
            </a:r>
            <a:endParaRPr/>
          </a:p>
          <a:p>
            <a:pPr marL="825484" lvl="1" indent="-1778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Lập trình web &amp; android</a:t>
            </a:r>
            <a:endParaRPr/>
          </a:p>
          <a:p>
            <a:pPr marL="380992" lvl="0" indent="-203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Liên hệ: vthnhan@vnu.edu.vn</a:t>
            </a:r>
            <a:endParaRPr/>
          </a:p>
          <a:p>
            <a:pPr marL="380992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/>
          </a:p>
        </p:txBody>
      </p:sp>
      <p:sp>
        <p:nvSpPr>
          <p:cNvPr id="185" name="Google Shape;185;p13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67" cy="40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3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13" descr="https://lh5.googleusercontent.com/GjidciDey2J452_Ga1fCO03satngJUNeXI5BYb4xQ9cTfgFooHBaSWAm47S_BvXx9zlRBsvFXnavx3Akq7s7bncLWDDO9_Rk8ieg4OrMhGoby3xqjANtsSv28k1y3O9pfq-MbyxOFv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051800" y="940153"/>
            <a:ext cx="1762060" cy="222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64c5812976_10_0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TS. Nguyễn Văn Sơn</a:t>
            </a:r>
            <a:endParaRPr/>
          </a:p>
        </p:txBody>
      </p:sp>
      <p:sp>
        <p:nvSpPr>
          <p:cNvPr id="239" name="Google Shape;239;g164c5812976_10_0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5722500" cy="50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Hướng nghiên cứu: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720"/>
              </a:spcBef>
              <a:spcAft>
                <a:spcPts val="0"/>
              </a:spcAft>
              <a:buSzPts val="1900"/>
              <a:buChar char="-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Phân tích chương trình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Ứng dụng học máy/học sâu/xử lý ngôn ngữ tự nhiên trong kỹ nghệ phần mềm tự động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Chủ đề: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Char char="-"/>
            </a:pPr>
            <a:r>
              <a:rPr lang="en-US" sz="1900" b="1">
                <a:latin typeface="Arial"/>
                <a:ea typeface="Arial"/>
                <a:cs typeface="Arial"/>
                <a:sym typeface="Arial"/>
              </a:rPr>
              <a:t>Tự động phát triển phần mềm: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Tự động rà soát mã nguồn, gợi ý/hoàn thiện code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-"/>
            </a:pPr>
            <a:r>
              <a:rPr lang="en-US" sz="1900" b="1">
                <a:latin typeface="Arial"/>
                <a:ea typeface="Arial"/>
                <a:cs typeface="Arial"/>
                <a:sym typeface="Arial"/>
              </a:rPr>
              <a:t>Đảm bảo chất lượng phần mềm: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Kiểm thử, định vị lỗi, sửa lỗi, tự động phát hiện lỗi và lỗ hổng an ninh phần mềm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-"/>
            </a:pPr>
            <a:r>
              <a:rPr lang="en-US" sz="1900" b="1">
                <a:latin typeface="Arial"/>
                <a:ea typeface="Arial"/>
                <a:cs typeface="Arial"/>
                <a:sym typeface="Arial"/>
              </a:rPr>
              <a:t>Kỹ nghệ các hệ thống trí tuệ nhân tạo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: Phát triển và đảm bảo chất lượng phần mềm học máy, MLOps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Liên hệ: </a:t>
            </a: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sonnguyen@vnu.edu.vn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64c5812976_10_0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41" name="Google Shape;241;g164c5812976_1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250" y="2605125"/>
            <a:ext cx="2961500" cy="313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81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/>
              <a:t>ThS. Nguyễn Việt Tân</a:t>
            </a:r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Hướng nghiên cứu</a:t>
            </a:r>
            <a:endParaRPr/>
          </a:p>
          <a:p>
            <a:pPr marL="825484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Kỹ nghệ phần mềm</a:t>
            </a:r>
            <a:endParaRPr/>
          </a:p>
          <a:p>
            <a:pPr marL="825484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Khai phá dữ liệu</a:t>
            </a:r>
            <a:endParaRPr/>
          </a:p>
          <a:p>
            <a:pPr marL="380992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Liên hệ: tannv@vnu.edu.vn</a:t>
            </a:r>
            <a:endParaRPr/>
          </a:p>
          <a:p>
            <a:pPr marL="825484" lvl="1" indent="-13333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None/>
            </a:pPr>
            <a:endParaRPr/>
          </a:p>
          <a:p>
            <a:pPr marL="825484" lvl="1" indent="-13333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None/>
            </a:pPr>
            <a:endParaRPr/>
          </a:p>
          <a:p>
            <a:pPr marL="825484" lvl="1" indent="-13333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pic>
        <p:nvPicPr>
          <p:cNvPr id="201" name="Google Shape;201;p15" descr="http://www.mindmeister.com/generic_files/get_file/379159?filetype=image_file&amp;img=1790567&amp;cb=217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0280" y="2297832"/>
            <a:ext cx="1397649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/>
              <a:t>ThS. Nguyễn Đức Anh</a:t>
            </a:r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Hướng nghiên cứu</a:t>
            </a:r>
            <a:endParaRPr/>
          </a:p>
          <a:p>
            <a:pPr marL="825483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/>
              <a:t> </a:t>
            </a:r>
            <a:r>
              <a:rPr lang="en-US" sz="2400"/>
              <a:t>Phân tích mã nguồn</a:t>
            </a:r>
            <a:endParaRPr sz="2400"/>
          </a:p>
          <a:p>
            <a:pPr marL="825483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 Ứng dụng các kĩ thuật học máy </a:t>
            </a:r>
            <a:endParaRPr sz="2400"/>
          </a:p>
          <a:p>
            <a:pPr marL="825483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600"/>
              <a:buNone/>
            </a:pPr>
            <a:r>
              <a:rPr lang="en-US" sz="2400">
                <a:solidFill>
                  <a:srgbClr val="0070C0"/>
                </a:solidFill>
              </a:rPr>
              <a:t>cho kiểm thử</a:t>
            </a:r>
            <a:endParaRPr sz="2400">
              <a:solidFill>
                <a:srgbClr val="0070C0"/>
              </a:solidFill>
            </a:endParaRPr>
          </a:p>
          <a:p>
            <a:pPr marL="380992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Chủ đề</a:t>
            </a:r>
            <a:endParaRPr/>
          </a:p>
          <a:p>
            <a:pPr marL="825483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 sz="2400"/>
              <a:t> </a:t>
            </a:r>
            <a:r>
              <a:rPr lang="en-US" sz="2400">
                <a:solidFill>
                  <a:srgbClr val="0070C0"/>
                </a:solidFill>
              </a:rPr>
              <a:t>Các giải pháp và công cụ kiểm thử tự động (kiểm thử giao diện, sinh dữ liệu kiểm thử từ mã nguồn, kiểm thử hồi quy, …)</a:t>
            </a:r>
            <a:endParaRPr sz="2400"/>
          </a:p>
          <a:p>
            <a:pPr marL="825483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 sz="2400"/>
              <a:t> </a:t>
            </a:r>
            <a:r>
              <a:rPr lang="en-US" sz="2400">
                <a:solidFill>
                  <a:srgbClr val="0070C0"/>
                </a:solidFill>
              </a:rPr>
              <a:t>Xây dựng công cụ phân tích sự ảnh hưởng của các thành phần mã nguồn</a:t>
            </a:r>
            <a:endParaRPr/>
          </a:p>
          <a:p>
            <a:pPr marL="380992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Liên hệ: nguyenducanh@vnu.edu.vn</a:t>
            </a:r>
            <a:endParaRPr/>
          </a:p>
          <a:p>
            <a:pPr marL="825483" lvl="1" indent="-13333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None/>
            </a:pPr>
            <a:endParaRPr/>
          </a:p>
          <a:p>
            <a:pPr marL="825483" lvl="1" indent="-13333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None/>
            </a:pPr>
            <a:endParaRPr/>
          </a:p>
          <a:p>
            <a:pPr marL="825483" lvl="1" indent="-13333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1150" y="1778000"/>
            <a:ext cx="1901250" cy="25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ThS. Nguyễn Thu Trang</a:t>
            </a:r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Hướng nghiên cứu</a:t>
            </a:r>
            <a:endParaRPr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Char char="○"/>
            </a:pPr>
            <a:r>
              <a:rPr lang="en-US"/>
              <a:t>Phân tích mã nguồn</a:t>
            </a:r>
            <a:endParaRPr sz="3100">
              <a:solidFill>
                <a:srgbClr val="0070C0"/>
              </a:solidFill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Char char="○"/>
            </a:pPr>
            <a:r>
              <a:rPr lang="en-US"/>
              <a:t>Kiểm chứng phần mềm</a:t>
            </a:r>
            <a:endParaRPr sz="31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Liên hệ: trang.nguyen@vnu.edu.vn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400" y="1707300"/>
            <a:ext cx="1973825" cy="23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64c5812976_2_0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/>
              <a:t>ThS. Mai Thanh Minh</a:t>
            </a:r>
            <a:endParaRPr/>
          </a:p>
        </p:txBody>
      </p:sp>
      <p:sp>
        <p:nvSpPr>
          <p:cNvPr id="222" name="Google Shape;222;g164c5812976_2_0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Hướng nghiên cứu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825483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Phân tích mã nguồn đa ngôn ngữ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825483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Đánh giá ảnh hưởng của sự thay đổi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2" lvl="0" indent="-3809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Chủ đề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825483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Xây dựng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ông cụ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phân tích mã nguồn đa ngôn ngữ và đánh giá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sự ảnh hưởng của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các thay đổi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trong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mã nguồn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(C/C++, Java, C#, JavaScript, …)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80992" lvl="0" indent="-3809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Github: /thanhminhmr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80992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Liên hệ: thanhminh@vnu.edu.vn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164c5812976_2_0"/>
          <p:cNvPicPr preferRelativeResize="0"/>
          <p:nvPr/>
        </p:nvPicPr>
        <p:blipFill rotWithShape="1">
          <a:blip r:embed="rId3">
            <a:alphaModFix/>
          </a:blip>
          <a:srcRect l="12502" r="12495"/>
          <a:stretch/>
        </p:blipFill>
        <p:spPr>
          <a:xfrm>
            <a:off x="7281150" y="1778000"/>
            <a:ext cx="1901250" cy="25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4c5812976_7_0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ThS. Đoàn Thị Hoài Thu</a:t>
            </a:r>
            <a:endParaRPr/>
          </a:p>
        </p:txBody>
      </p:sp>
      <p:sp>
        <p:nvSpPr>
          <p:cNvPr id="230" name="Google Shape;230;g164c5812976_7_0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Hướng nghiên cứu</a:t>
            </a:r>
            <a:endParaRPr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Char char="○"/>
            </a:pPr>
            <a:r>
              <a:rPr lang="en-US"/>
              <a:t>Phân tích mã nguồn</a:t>
            </a:r>
            <a:endParaRPr sz="3100">
              <a:solidFill>
                <a:srgbClr val="0070C0"/>
              </a:solidFill>
            </a:endParaRPr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00"/>
              <a:buChar char="○"/>
            </a:pPr>
            <a:r>
              <a:rPr lang="en-US"/>
              <a:t>Sinh dữ liệu kiểm thử tự động</a:t>
            </a:r>
            <a:endParaRPr sz="31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Chủ đề:</a:t>
            </a:r>
            <a:endParaRPr/>
          </a:p>
          <a:p>
            <a:pPr marL="914400" lvl="1" indent="-425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100"/>
              <a:buChar char="○"/>
            </a:pPr>
            <a:r>
              <a:rPr lang="en-US"/>
              <a:t>Sinh dữ liệu kiểm thử tự động cho APIs trong ứng dụng Web TypeScript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Liên hệ: doanthihoaithu@vnu.edu.vn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231" name="Google Shape;231;g164c5812976_7_0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5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32" name="Google Shape;232;g164c5812976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475" y="1864425"/>
            <a:ext cx="1733276" cy="231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Nội dung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Tổng quan</a:t>
            </a:r>
            <a:endParaRPr/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 số hướng nghiên cứu</a:t>
            </a:r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Thông tin chi tiết về giảng viên</a:t>
            </a:r>
            <a:endParaRPr/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 hệ</a:t>
            </a:r>
            <a:endParaRPr/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5C52-2E37-5421-C0A2-DDAEFF59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802547"/>
            <a:ext cx="9144000" cy="1270000"/>
          </a:xfrm>
        </p:spPr>
        <p:txBody>
          <a:bodyPr/>
          <a:lstStyle/>
          <a:p>
            <a:r>
              <a:rPr lang="en-US"/>
              <a:t>Giảng viên kiêm nhiệm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255A4-009B-BB1E-4D65-73102F0568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8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PGS. TS. Nguyễn Việt Hà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nghiên cứu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Tác tử phần mềm</a:t>
            </a: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Các phương pháp hình thức</a:t>
            </a: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Kiến trúc phần mềm</a:t>
            </a: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 hệ: hanv@vnu.edu.vn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800" y="2091325"/>
            <a:ext cx="177165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PGS. TS. Trương Ninh Thuận</a:t>
            </a:r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6660231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nghiên cứu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3" lvl="1" indent="-1968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 Phát triển ứng dụng web/di động</a:t>
            </a:r>
            <a:endParaRPr/>
          </a:p>
          <a:p>
            <a:pPr marL="825483" lvl="1" indent="-1968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 Nghiên cứu về bảo mật, an ninh phần mềm</a:t>
            </a:r>
            <a:endParaRPr/>
          </a:p>
          <a:p>
            <a:pPr marL="825483" lvl="1" indent="-1968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 Kiến trúc phần mềm</a:t>
            </a:r>
            <a:endParaRPr/>
          </a:p>
          <a:p>
            <a:pPr marL="825483" lvl="1" indent="-1968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 Kiểm chứng, kiểm thử phần mềm</a:t>
            </a:r>
            <a:endParaRPr/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 hệ: thuantn@vnu.edu.vn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9" descr="http://www.coltech.vnu.edu.vn/~thuantn/pictu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0239" y="1730408"/>
            <a:ext cx="2520279" cy="304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TS. Tô Văn Khánh</a:t>
            </a:r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nghiên cứu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3" marR="0" lvl="1" indent="-33018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Kiểm thử, kiểm chứng chương trình </a:t>
            </a:r>
            <a:endParaRPr/>
          </a:p>
          <a:p>
            <a:pPr marL="825483" marR="0" lvl="1" indent="-33018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Phân tích chương trình </a:t>
            </a:r>
            <a:endParaRPr/>
          </a:p>
          <a:p>
            <a:pPr marL="825483" marR="0" lvl="1" indent="-33018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Trừu tượng hóa chương trình</a:t>
            </a:r>
            <a:endParaRPr/>
          </a:p>
          <a:p>
            <a:pPr marL="825483" marR="0" lvl="1" indent="-33018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Thực thi tượng trưng - SE</a:t>
            </a:r>
            <a:endParaRPr/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SMT</a:t>
            </a:r>
            <a:r>
              <a:rPr lang="en-US"/>
              <a:t>, </a:t>
            </a: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SAT solver</a:t>
            </a:r>
            <a:endParaRPr/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Các phương pháp hình thức</a:t>
            </a: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 hệ: khanhtv@vnu.edu.vn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194" name="Google Shape;1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1328" y="1575153"/>
            <a:ext cx="2641525" cy="35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TS. Vũ Diệu Hương </a:t>
            </a:r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nghiên cứu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Kiểm chứng </a:t>
            </a:r>
            <a:r>
              <a:rPr lang="en-US"/>
              <a:t>thiết kế phần mềm</a:t>
            </a:r>
            <a:endParaRPr/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Tự động hóa k</a:t>
            </a:r>
            <a:r>
              <a:rPr lang="en-US" sz="3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iểm thử phần mềm</a:t>
            </a: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38099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Chủ đề khóa luận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1968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Sinh test cases từ đặc tả hình thức</a:t>
            </a:r>
            <a:endParaRPr/>
          </a:p>
          <a:p>
            <a:pPr marL="825484" marR="0" lvl="1" indent="-1968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Sinh test cases từ BDD Scenarios</a:t>
            </a:r>
            <a:endParaRPr/>
          </a:p>
          <a:p>
            <a:pPr marL="825484" marR="0" lvl="1" indent="-1968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Phát triển công cụ kiểm thử </a:t>
            </a:r>
            <a:endParaRPr/>
          </a:p>
          <a:p>
            <a:pPr marL="622308" lvl="0" indent="-5715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 hệ: huongvd@vnu.edu.vn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3500" y="1723449"/>
            <a:ext cx="1682574" cy="25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/>
          <p:nvPr/>
        </p:nvSpPr>
        <p:spPr>
          <a:xfrm>
            <a:off x="4962820" y="3656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Liên hệ</a:t>
            </a:r>
            <a:endParaRPr sz="4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TS. Võ Đình Hiếu (hieuvd)</a:t>
            </a:r>
            <a:endParaRPr/>
          </a:p>
          <a:p>
            <a:pPr marL="380992" marR="0" lvl="0" indent="-3809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321 – E3</a:t>
            </a:r>
            <a:endParaRPr/>
          </a:p>
          <a:p>
            <a:pPr marL="380992" marR="0" lvl="0" indent="-1523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3809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36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http://fit.uet.vnu.edu.vn/se/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1523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1523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2" marR="0" lvl="0" indent="-3809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9" descr="C:\Users\vdhie\AppData\Local\Microsoft\Windows\INetCache\IE\0LXK25XT\250px-QA_icon_clr.svg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9839" y="1793775"/>
            <a:ext cx="3240359" cy="324035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Tổng quan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Giảng viên:</a:t>
            </a: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PGS, 4 TS, 6 ThS, </a:t>
            </a:r>
            <a:r>
              <a:rPr lang="en-US" sz="3100"/>
              <a:t>4</a:t>
            </a: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CBTN</a:t>
            </a:r>
            <a:r>
              <a:rPr lang="en-US">
                <a:solidFill>
                  <a:schemeClr val="dk1"/>
                </a:solidFill>
              </a:rPr>
              <a:t> </a:t>
            </a:r>
          </a:p>
          <a:p>
            <a:pPr marL="380992" marR="0" lvl="0" indent="-38099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100"/>
              <a:t>Phụ trách các học phần: Công nghệ phần mềm, Lập trình hướng đối tượng, Phân tích và thiết kế hướng đối tượng, </a:t>
            </a:r>
            <a:r>
              <a:rPr lang="en-US" sz="3200"/>
              <a:t>Kiểm</a:t>
            </a:r>
            <a:r>
              <a:rPr lang="en-US" sz="3100"/>
              <a:t> thử và đảm bảo chất lượng phần mềm, Kiến trúc phần mềm,…</a:t>
            </a:r>
          </a:p>
          <a:p>
            <a:pPr marL="380992" marR="0" lvl="0" indent="-38099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Đơn vị hàng đầu trong hợp tác doanh nghiệp (Toshiba, Mitani, GAIO, FPT, VNPT, Viettel,…)</a:t>
            </a:r>
          </a:p>
          <a:p>
            <a:pPr marL="380992" marR="0" lvl="0" indent="-38099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100"/>
              <a:t>Phát triển nhiều ứng dụng được sử dụng rộng rãi: Emddi, DoIT, Sachmem,…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4" marR="0" lvl="1" indent="-33018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2669-8CC3-42D3-4522-0FB1E8E7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Một số hướng nghiên cứu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648F7-808D-0629-BDF2-C5C0E29B0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Xây dựng các hệ thống phần mềm</a:t>
            </a:r>
          </a:p>
          <a:p>
            <a:pPr lvl="1"/>
            <a:r>
              <a:rPr lang="en-US" sz="2000"/>
              <a:t>Trên các nền tảng Web, Windows, Android, iOS</a:t>
            </a:r>
          </a:p>
          <a:p>
            <a:pPr lvl="1"/>
            <a:r>
              <a:rPr lang="en-US" sz="2000"/>
              <a:t>Thường đi kèm với việc tìm hiểu các framework/ngôn ngữ lập trình mới</a:t>
            </a:r>
          </a:p>
          <a:p>
            <a:r>
              <a:rPr lang="en-US" sz="2400"/>
              <a:t>Nghiên cứu và xây dựng các công cụ hỗ trợ kiểm thử</a:t>
            </a:r>
          </a:p>
          <a:p>
            <a:pPr lvl="1"/>
            <a:r>
              <a:rPr lang="en-US" sz="2000"/>
              <a:t>Sinh dữ liệu kiểm thử cho các hàm/phương thức</a:t>
            </a:r>
          </a:p>
          <a:p>
            <a:pPr lvl="1"/>
            <a:r>
              <a:rPr lang="en-US" sz="2000"/>
              <a:t>Kiểm thử ứng dụng Web</a:t>
            </a:r>
          </a:p>
          <a:p>
            <a:pPr lvl="1"/>
            <a:r>
              <a:rPr lang="en-US" sz="2000"/>
              <a:t>Kiểm thử API</a:t>
            </a:r>
          </a:p>
          <a:p>
            <a:r>
              <a:rPr lang="en-US" sz="2400"/>
              <a:t>Nghiên cứu và phát triển ph</a:t>
            </a:r>
            <a:r>
              <a:rPr lang="vi-VN" sz="2400"/>
              <a:t>ư</a:t>
            </a:r>
            <a:r>
              <a:rPr lang="en-US" sz="2400"/>
              <a:t>ơng pháp và các công cụ hỗ trợ phát triển phần mềm</a:t>
            </a:r>
          </a:p>
          <a:p>
            <a:pPr lvl="1"/>
            <a:r>
              <a:rPr lang="en-US" sz="2000"/>
              <a:t>Chuyển đổi mô hình</a:t>
            </a:r>
          </a:p>
          <a:p>
            <a:pPr lvl="1"/>
            <a:r>
              <a:rPr lang="en-US" sz="2000"/>
              <a:t>Gợi ý hoàn thành câu lệnh</a:t>
            </a:r>
          </a:p>
          <a:p>
            <a:pPr lvl="1"/>
            <a:r>
              <a:rPr lang="en-US" sz="2000"/>
              <a:t>Phân tích sự phụ thuộc giữa các phần tử phần mềm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0B482-A7AF-6FE6-ED6C-593C6D7B99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43930844-C4B6-3A81-A4E0-DCE59FF3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776395"/>
          </a:xfrm>
        </p:spPr>
        <p:txBody>
          <a:bodyPr/>
          <a:lstStyle/>
          <a:p>
            <a:r>
              <a:rPr lang="en-US" sz="4400"/>
              <a:t>Một số hướng nghiên cứu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AD4A-B4BB-C3FC-4C06-2D0E5B21C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999" y="1557657"/>
            <a:ext cx="9144000" cy="5028847"/>
          </a:xfrm>
        </p:spPr>
        <p:txBody>
          <a:bodyPr/>
          <a:lstStyle/>
          <a:p>
            <a:r>
              <a:rPr lang="en-US" sz="2000"/>
              <a:t>Áp dụng trí tuệ nhân tạo cho công nghệ phần mềm và công nghệ phần mềm cho trí tuệ nhân tạo</a:t>
            </a:r>
          </a:p>
          <a:p>
            <a:pPr lvl="1"/>
            <a:r>
              <a:rPr lang="en-US" sz="2000"/>
              <a:t>Áp dụng các mô hình học máy trong tìm lỗi, lỗ hổng bảo mật, gợi ý nâng cao chất lượng mã nguồn</a:t>
            </a:r>
          </a:p>
          <a:p>
            <a:pPr lvl="1"/>
            <a:r>
              <a:rPr lang="en-US" sz="2000"/>
              <a:t>Kiểm thử, đánh giá các hệ thống, mô hình học máy</a:t>
            </a:r>
          </a:p>
          <a:p>
            <a:pPr lvl="1"/>
            <a:r>
              <a:rPr lang="en-US" sz="2000"/>
              <a:t>Kỹ nghệ các hệ thống học máy</a:t>
            </a:r>
          </a:p>
          <a:p>
            <a:r>
              <a:rPr lang="en-US" sz="2000"/>
              <a:t>Nghiên cứu và xây dựng các phần mềm, các công cụ có liên quan đến microservices, REST, OpenAPI, GraphQL, message queue,…</a:t>
            </a:r>
          </a:p>
          <a:p>
            <a:r>
              <a:rPr lang="en-US" sz="2000"/>
              <a:t>Công nghệ Blockchain</a:t>
            </a:r>
          </a:p>
          <a:p>
            <a:pPr lvl="1"/>
            <a:r>
              <a:rPr lang="en-US" sz="2000"/>
              <a:t>Xây dựng các ứng dụng Web3, ví, sàn giao dịch</a:t>
            </a:r>
          </a:p>
          <a:p>
            <a:pPr lvl="1"/>
            <a:r>
              <a:rPr lang="en-US" sz="2000"/>
              <a:t>Tìm hiểu các giải thuật đồng thuận</a:t>
            </a:r>
          </a:p>
          <a:p>
            <a:pPr lvl="1"/>
            <a:r>
              <a:rPr lang="en-US" sz="2000"/>
              <a:t>Tìm hiểu các vấn đề an ninh liên quan đến smart contract</a:t>
            </a:r>
          </a:p>
          <a:p>
            <a:r>
              <a:rPr lang="en-US" sz="2000"/>
              <a:t>An ninh phần mềm: RBAC, SecureUML,...</a:t>
            </a:r>
          </a:p>
          <a:p>
            <a:r>
              <a:rPr lang="en-US" sz="2000"/>
              <a:t>Hệ thống cung cấp thông tin dựa trên vị trí, khai phá dữ liệu, học máy, nhận dạng mẫu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093BF-97AA-9EC4-0926-FA16FB758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02AC-C031-8904-F701-C77012EE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219646"/>
            <a:ext cx="9144000" cy="1270000"/>
          </a:xfrm>
        </p:spPr>
        <p:txBody>
          <a:bodyPr/>
          <a:lstStyle/>
          <a:p>
            <a:r>
              <a:rPr lang="en-US"/>
              <a:t>Đăng ký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6878-7873-A11D-F9C4-650363CACF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78E58-9AB4-8F97-FD61-0B19E7B5D070}"/>
              </a:ext>
            </a:extLst>
          </p:cNvPr>
          <p:cNvSpPr txBox="1"/>
          <p:nvPr/>
        </p:nvSpPr>
        <p:spPr>
          <a:xfrm>
            <a:off x="3488710" y="5846621"/>
            <a:ext cx="31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/>
              <a:t>https://bit.ly/3ExwigT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6BAAE-9E4A-0702-2693-44C90090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18" y="2588957"/>
            <a:ext cx="3182579" cy="3182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9B279C-1364-CA03-58CF-E5F697595C92}"/>
              </a:ext>
            </a:extLst>
          </p:cNvPr>
          <p:cNvSpPr txBox="1"/>
          <p:nvPr/>
        </p:nvSpPr>
        <p:spPr>
          <a:xfrm>
            <a:off x="642268" y="1464218"/>
            <a:ext cx="9337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>
                <a:solidFill>
                  <a:srgbClr val="202124"/>
                </a:solidFill>
                <a:effectLst/>
                <a:latin typeface="docs-Roboto"/>
              </a:rPr>
              <a:t>Bộ môn CNPM tổ chức một buổi giải đáp các thắc mắc về khóa luận/đồ án/NCKH theo định hướng CNPM vào </a:t>
            </a:r>
            <a:r>
              <a:rPr lang="vi-VN" sz="2400" b="1" i="0">
                <a:solidFill>
                  <a:schemeClr val="accent6">
                    <a:lumMod val="75000"/>
                  </a:schemeClr>
                </a:solidFill>
                <a:effectLst/>
                <a:latin typeface="docs-Roboto"/>
              </a:rPr>
              <a:t>20:</a:t>
            </a:r>
            <a:r>
              <a:rPr lang="en-US" sz="2400" b="1" i="0">
                <a:solidFill>
                  <a:schemeClr val="accent6">
                    <a:lumMod val="75000"/>
                  </a:schemeClr>
                </a:solidFill>
                <a:effectLst/>
                <a:latin typeface="docs-Roboto"/>
              </a:rPr>
              <a:t>3</a:t>
            </a:r>
            <a:r>
              <a:rPr lang="vi-VN" sz="2400" b="1" i="0">
                <a:solidFill>
                  <a:schemeClr val="accent6">
                    <a:lumMod val="75000"/>
                  </a:schemeClr>
                </a:solidFill>
                <a:effectLst/>
                <a:latin typeface="docs-Roboto"/>
              </a:rPr>
              <a:t>0</a:t>
            </a:r>
            <a:r>
              <a:rPr lang="vi-VN" sz="2400" b="0" i="0">
                <a:solidFill>
                  <a:srgbClr val="202124"/>
                </a:solidFill>
                <a:effectLst/>
                <a:latin typeface="docs-Roboto"/>
              </a:rPr>
              <a:t>, ngày </a:t>
            </a:r>
            <a:r>
              <a:rPr lang="vi-VN" sz="2400" b="1" i="0">
                <a:solidFill>
                  <a:schemeClr val="accent6">
                    <a:lumMod val="75000"/>
                  </a:schemeClr>
                </a:solidFill>
                <a:effectLst/>
                <a:latin typeface="docs-Roboto"/>
              </a:rPr>
              <a:t>1</a:t>
            </a:r>
            <a:r>
              <a:rPr lang="en-US" sz="2400" b="1" i="0">
                <a:solidFill>
                  <a:schemeClr val="accent6">
                    <a:lumMod val="75000"/>
                  </a:schemeClr>
                </a:solidFill>
                <a:effectLst/>
                <a:latin typeface="docs-Roboto"/>
              </a:rPr>
              <a:t>4</a:t>
            </a:r>
            <a:r>
              <a:rPr lang="vi-VN" sz="2400" b="1" i="0">
                <a:solidFill>
                  <a:schemeClr val="accent6">
                    <a:lumMod val="75000"/>
                  </a:schemeClr>
                </a:solidFill>
                <a:effectLst/>
                <a:latin typeface="docs-Roboto"/>
              </a:rPr>
              <a:t>/10/2022</a:t>
            </a:r>
            <a:r>
              <a:rPr lang="en-US" sz="2400" b="1" i="0">
                <a:solidFill>
                  <a:schemeClr val="accent6">
                    <a:lumMod val="75000"/>
                  </a:schemeClr>
                </a:solidFill>
                <a:effectLst/>
                <a:latin typeface="docs-Roboto"/>
              </a:rPr>
              <a:t> (thứ 6)</a:t>
            </a:r>
            <a:r>
              <a:rPr lang="vi-VN" sz="2400" b="0" i="0">
                <a:solidFill>
                  <a:srgbClr val="202124"/>
                </a:solidFill>
                <a:effectLst/>
                <a:latin typeface="docs-Roboto"/>
              </a:rPr>
              <a:t>, qua MS</a:t>
            </a:r>
            <a:r>
              <a:rPr lang="en-US" sz="2400" b="0" i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vi-VN" sz="2400" b="0" i="0">
                <a:solidFill>
                  <a:srgbClr val="202124"/>
                </a:solidFill>
                <a:effectLst/>
                <a:latin typeface="docs-Roboto"/>
              </a:rPr>
              <a:t>Teams 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C9824-6C29-C563-05D7-7F2D137B1736}"/>
              </a:ext>
            </a:extLst>
          </p:cNvPr>
          <p:cNvSpPr txBox="1"/>
          <p:nvPr/>
        </p:nvSpPr>
        <p:spPr>
          <a:xfrm>
            <a:off x="2297315" y="6499122"/>
            <a:ext cx="598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Deadline đăng ký: 23:59, thứ 5, ngày 13/10/2022</a:t>
            </a:r>
          </a:p>
        </p:txBody>
      </p:sp>
    </p:spTree>
    <p:extLst>
      <p:ext uri="{BB962C8B-B14F-4D97-AF65-F5344CB8AC3E}">
        <p14:creationId xmlns:p14="http://schemas.microsoft.com/office/powerpoint/2010/main" val="29549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508000" y="76200"/>
            <a:ext cx="9144000" cy="81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Giảng viên</a:t>
            </a:r>
            <a:endParaRPr/>
          </a:p>
        </p:txBody>
      </p:sp>
      <p:graphicFrame>
        <p:nvGraphicFramePr>
          <p:cNvPr id="111" name="Google Shape;111;p4"/>
          <p:cNvGraphicFramePr/>
          <p:nvPr>
            <p:extLst>
              <p:ext uri="{D42A27DB-BD31-4B8C-83A1-F6EECF244321}">
                <p14:modId xmlns:p14="http://schemas.microsoft.com/office/powerpoint/2010/main" val="2991167495"/>
              </p:ext>
            </p:extLst>
          </p:nvPr>
        </p:nvGraphicFramePr>
        <p:xfrm>
          <a:off x="651512" y="1020097"/>
          <a:ext cx="8856975" cy="6344650"/>
        </p:xfrm>
        <a:graphic>
          <a:graphicData uri="http://schemas.openxmlformats.org/drawingml/2006/table">
            <a:tbl>
              <a:tblPr firstRow="1" bandRow="1">
                <a:noFill/>
                <a:tableStyleId>{48CBB8DF-1C8C-4CA8-88E7-97B133373EEA}</a:tableStyleId>
              </a:tblPr>
              <a:tblGrid>
                <a:gridCol w="537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strike="noStrike" cap="none"/>
                        <a:t>Họ và tên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strike="noStrike" cap="none"/>
                        <a:t>Email (@vnu.edu.vn)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PGS. TS. Trương Anh Hoàng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hoangta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u="none" strike="noStrike" cap="none"/>
                        <a:t>PGS. TS. Phạm Ngọc Hùng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hungpn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strike="noStrike" cap="none"/>
                        <a:t>TS. Đặng Đức Hạnh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hanhdd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u="none" strike="noStrike" cap="none"/>
                        <a:t>TS. Võ Đình Hiếu 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hieuvd</a:t>
                      </a:r>
                      <a:endParaRPr sz="2000" b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TS. Vũ Thị Hồng Nhạn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vthnhan</a:t>
                      </a:r>
                      <a:endParaRPr sz="2000" b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TS. Nguyễn Văn Sơn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sonnguyen</a:t>
                      </a:r>
                      <a:endParaRPr sz="2000" b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79570836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ThS. Nguyễn Việt Tân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tannv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u="none" strike="noStrike" cap="none"/>
                        <a:t>ThS</a:t>
                      </a:r>
                      <a:r>
                        <a:rPr lang="en-US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2000" u="none" strike="noStrike" cap="none"/>
                        <a:t>Nguyễn Đức Anh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C00000"/>
                          </a:solidFill>
                        </a:rPr>
                        <a:t>nguyenducanh</a:t>
                      </a: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b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72383462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ThS. Nguyễn Thu Trang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C00000"/>
                          </a:solidFill>
                        </a:rPr>
                        <a:t>trang.nguyen</a:t>
                      </a:r>
                      <a:endParaRPr sz="20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77796153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ThS. Mai Thanh Minh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thanhminh</a:t>
                      </a:r>
                      <a:endParaRPr sz="2000" b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58854895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ThS. Đoàn Thị Hoài Thu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C00000"/>
                          </a:solidFill>
                        </a:rPr>
                        <a:t>doanthihoaithu</a:t>
                      </a:r>
                      <a:endParaRPr sz="20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891886507"/>
                  </a:ext>
                </a:extLst>
              </a:tr>
              <a:tr h="48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ThS. Nguyễn Văn Hoàn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C00000"/>
                          </a:solidFill>
                        </a:rPr>
                        <a:t>hoannv41</a:t>
                      </a:r>
                      <a:endParaRPr sz="20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81107786"/>
                  </a:ext>
                </a:extLst>
              </a:tr>
            </a:tbl>
          </a:graphicData>
        </a:graphic>
      </p:graphicFrame>
      <p:sp>
        <p:nvSpPr>
          <p:cNvPr id="112" name="Google Shape;112;p4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508000" y="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Giảng viên</a:t>
            </a:r>
            <a:endParaRPr/>
          </a:p>
        </p:txBody>
      </p:sp>
      <p:graphicFrame>
        <p:nvGraphicFramePr>
          <p:cNvPr id="118" name="Google Shape;118;p5"/>
          <p:cNvGraphicFramePr/>
          <p:nvPr>
            <p:extLst>
              <p:ext uri="{D42A27DB-BD31-4B8C-83A1-F6EECF244321}">
                <p14:modId xmlns:p14="http://schemas.microsoft.com/office/powerpoint/2010/main" val="1424931720"/>
              </p:ext>
            </p:extLst>
          </p:nvPr>
        </p:nvGraphicFramePr>
        <p:xfrm>
          <a:off x="658761" y="1885950"/>
          <a:ext cx="8764627" cy="2190750"/>
        </p:xfrm>
        <a:graphic>
          <a:graphicData uri="http://schemas.openxmlformats.org/drawingml/2006/table">
            <a:tbl>
              <a:tblPr firstRow="1" bandRow="1">
                <a:noFill/>
                <a:tableStyleId>{48CBB8DF-1C8C-4CA8-88E7-97B133373EEA}</a:tableStyleId>
              </a:tblPr>
              <a:tblGrid>
                <a:gridCol w="505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strike="noStrike" cap="none"/>
                        <a:t>Họ và tên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2000" u="none" strike="noStrike" cap="none"/>
                        <a:t>Email (@vnu.edu.vn)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u="none" strike="noStrike" cap="none"/>
                        <a:t>CN. Ngô Kiên Tuấn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C00000"/>
                          </a:solidFill>
                        </a:rPr>
                        <a:t>tuanngokien</a:t>
                      </a: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b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CN. Nguyễn Tùng Lâm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C00000"/>
                          </a:solidFill>
                        </a:rPr>
                        <a:t>tunglam</a:t>
                      </a:r>
                      <a:endParaRPr sz="20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CN. Trần Mạnh Cường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tranmanhcuong </a:t>
                      </a:r>
                      <a:endParaRPr sz="2000" b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CN. Lê Kiên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5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lkien </a:t>
                      </a:r>
                      <a:endParaRPr sz="2000" b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" name="Google Shape;119;p5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508000" y="305153"/>
            <a:ext cx="9144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4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PGS. TS. Trương Anh Hoàng</a:t>
            </a: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1"/>
          </p:nvPr>
        </p:nvSpPr>
        <p:spPr>
          <a:xfrm>
            <a:off x="453175" y="1721775"/>
            <a:ext cx="7195500" cy="5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Autofit/>
          </a:bodyPr>
          <a:lstStyle/>
          <a:p>
            <a:pPr marL="380992" marR="0" lvl="0" indent="-38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</a:t>
            </a:r>
            <a:r>
              <a:rPr lang="en-US"/>
              <a:t>làm khóa luận tốt nghiệp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483" marR="0" lvl="1" indent="-33018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Phát triển ứng dụng trên nền web và di động</a:t>
            </a:r>
            <a:endParaRPr/>
          </a:p>
          <a:p>
            <a:pPr marL="825483" marR="0" lvl="1" indent="-33018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Phát triển trò chơi đa nền tảng</a:t>
            </a:r>
            <a:endParaRPr/>
          </a:p>
          <a:p>
            <a:pPr marL="825483" marR="0" lvl="1" indent="-330183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70C0"/>
              </a:buClr>
              <a:buSzPts val="3100"/>
              <a:buFont typeface="Arial"/>
              <a:buChar char="–"/>
            </a:pPr>
            <a:r>
              <a:rPr lang="en-US"/>
              <a:t>Robot phần mềm (Robotic Process Automation)</a:t>
            </a:r>
            <a:endParaRPr/>
          </a:p>
          <a:p>
            <a:pPr marL="914400" lvl="1" indent="-425450" algn="l" rtl="0"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Công nghệ chuỗi khối</a:t>
            </a:r>
            <a:endParaRPr/>
          </a:p>
          <a:p>
            <a:pPr marL="914400" lvl="1" indent="-425450" algn="l" rtl="0"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Kiểm thử tự động</a:t>
            </a:r>
            <a:endParaRPr/>
          </a:p>
          <a:p>
            <a:pPr marL="914400" lvl="1" indent="-425450" algn="l" rtl="0">
              <a:spcBef>
                <a:spcPts val="620"/>
              </a:spcBef>
              <a:spcAft>
                <a:spcPts val="0"/>
              </a:spcAft>
              <a:buSzPts val="3100"/>
              <a:buChar char="–"/>
            </a:pPr>
            <a:r>
              <a:rPr lang="en-US"/>
              <a:t>Phương pháp hình thức</a:t>
            </a:r>
            <a:endParaRPr/>
          </a:p>
          <a:p>
            <a:pPr marL="380992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 Liên hệ: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hoangta@vnu.edu.vn</a:t>
            </a:r>
            <a:r>
              <a:rPr lang="en-US"/>
              <a:t> </a:t>
            </a:r>
            <a:endParaRPr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7349" y="1721767"/>
            <a:ext cx="2160240" cy="276662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>
            <a:spLocks noGrp="1"/>
          </p:cNvSpPr>
          <p:nvPr>
            <p:ph type="sldNum" idx="12"/>
          </p:nvPr>
        </p:nvSpPr>
        <p:spPr>
          <a:xfrm>
            <a:off x="7281332" y="7062613"/>
            <a:ext cx="23706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1691</Words>
  <Application>Microsoft Office PowerPoint</Application>
  <PresentationFormat>Custom</PresentationFormat>
  <Paragraphs>240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docs-Roboto</vt:lpstr>
      <vt:lpstr>Times New Roman</vt:lpstr>
      <vt:lpstr>Office Theme</vt:lpstr>
      <vt:lpstr>Giới thiệu  về Bộ môn Công nghệ phần mềm</vt:lpstr>
      <vt:lpstr>Nội dung</vt:lpstr>
      <vt:lpstr>Tổng quan</vt:lpstr>
      <vt:lpstr>Một số hướng nghiên cứu</vt:lpstr>
      <vt:lpstr>Một số hướng nghiên cứu</vt:lpstr>
      <vt:lpstr>Đăng ký</vt:lpstr>
      <vt:lpstr>Giảng viên</vt:lpstr>
      <vt:lpstr>Giảng viên</vt:lpstr>
      <vt:lpstr>PGS. TS. Trương Anh Hoàng</vt:lpstr>
      <vt:lpstr>PGS. TS. Phạm Ngọc Hùng</vt:lpstr>
      <vt:lpstr>TS. Đặng Đức Hạnh</vt:lpstr>
      <vt:lpstr>TS. Võ Đình Hiếu</vt:lpstr>
      <vt:lpstr>TS. Vũ Thị Hồng Nhạn</vt:lpstr>
      <vt:lpstr>TS. Nguyễn Văn Sơn</vt:lpstr>
      <vt:lpstr>ThS. Nguyễn Việt Tân</vt:lpstr>
      <vt:lpstr>ThS. Nguyễn Đức Anh</vt:lpstr>
      <vt:lpstr>ThS. Nguyễn Thu Trang</vt:lpstr>
      <vt:lpstr>ThS. Mai Thanh Minh</vt:lpstr>
      <vt:lpstr>ThS. Đoàn Thị Hoài Thu</vt:lpstr>
      <vt:lpstr>Giảng viên kiêm nhiệm</vt:lpstr>
      <vt:lpstr>PGS. TS. Nguyễn Việt Hà</vt:lpstr>
      <vt:lpstr>PGS. TS. Trương Ninh Thuận</vt:lpstr>
      <vt:lpstr>TS. Tô Văn Khánh</vt:lpstr>
      <vt:lpstr>TS. Vũ Diệu Hương </vt:lpstr>
      <vt:lpstr>Liên hệ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 về Bộ môn Công nghệ phần mềm</dc:title>
  <dc:creator>Hieu Vo</dc:creator>
  <cp:lastModifiedBy>Hieu Vo</cp:lastModifiedBy>
  <cp:revision>19</cp:revision>
  <dcterms:modified xsi:type="dcterms:W3CDTF">2022-10-11T08:41:02Z</dcterms:modified>
</cp:coreProperties>
</file>