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T Sans Narrow"/>
      <p:regular r:id="rId18"/>
      <p:bold r:id="rId19"/>
    </p:embeddedFont>
    <p:embeddedFont>
      <p:font typeface="Tahoma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jfl2qRgFUUFabo2vp0RhmYEffv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Tahoma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TSansNarrow-bold.fntdata"/><Relationship Id="rId18" Type="http://schemas.openxmlformats.org/officeDocument/2006/relationships/font" Target="fonts/PTSansNarrow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aadda4eb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aadda4eb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3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3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13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1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13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1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1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3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002-KIMS BUSINESS\007-02-Googleslidesppt\02-GSppt-Contents-Kim\20170309\01-Composition with vintage old hardback books\bg-02.jpg" id="63" name="Google Shape;63;p24"/>
          <p:cNvPicPr preferRelativeResize="0"/>
          <p:nvPr/>
        </p:nvPicPr>
        <p:blipFill rotWithShape="1">
          <a:blip r:embed="rId3">
            <a:alphaModFix/>
          </a:blip>
          <a:srcRect b="81543" l="0" r="0" t="0"/>
          <a:stretch/>
        </p:blipFill>
        <p:spPr>
          <a:xfrm>
            <a:off x="0" y="3"/>
            <a:ext cx="9144000" cy="108065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0" y="111603"/>
            <a:ext cx="91440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ctr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24"/>
          <p:cNvSpPr txBox="1"/>
          <p:nvPr>
            <p:ph idx="2" type="body"/>
          </p:nvPr>
        </p:nvSpPr>
        <p:spPr>
          <a:xfrm>
            <a:off x="0" y="687667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ctr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1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15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15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8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fit.uet.vnu.edu.vn/cac-he-thong-thong-tin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hailh@vnu.edu.vn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tuandt@vnu.edu.vn" TargetMode="External"/><Relationship Id="rId4" Type="http://schemas.openxmlformats.org/officeDocument/2006/relationships/hyperlink" Target="mailto:namnh@vnu.edu.vn" TargetMode="External"/><Relationship Id="rId5" Type="http://schemas.openxmlformats.org/officeDocument/2006/relationships/hyperlink" Target="mailto:onphungvan@gmail.com" TargetMode="External"/><Relationship Id="rId6" Type="http://schemas.openxmlformats.org/officeDocument/2006/relationships/hyperlink" Target="mailto:hieuthanhdv@gmail.com" TargetMode="External"/><Relationship Id="rId7" Type="http://schemas.openxmlformats.org/officeDocument/2006/relationships/hyperlink" Target="mailto:dangph@vnu.edu.vn" TargetMode="External"/><Relationship Id="rId8" Type="http://schemas.openxmlformats.org/officeDocument/2006/relationships/hyperlink" Target="mailto:nguyenngocquynh1997@vnu.edu.vn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hoa.nguyen@vnu.edu.vn" TargetMode="External"/><Relationship Id="rId4" Type="http://schemas.openxmlformats.org/officeDocument/2006/relationships/hyperlink" Target="https://scholar.google.com/citations?user=8zApxWUAAAAJ&amp;hl=en" TargetMode="External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uet.vnu.edu.vn/~chaunh/" TargetMode="External"/><Relationship Id="rId4" Type="http://schemas.openxmlformats.org/officeDocument/2006/relationships/hyperlink" Target="mailto:chaunh@vnu.edu.vn" TargetMode="External"/><Relationship Id="rId5" Type="http://schemas.openxmlformats.org/officeDocument/2006/relationships/hyperlink" Target="https://scholar.google.com/citations?user=72osj9YAAAAJ&amp;hl=en" TargetMode="External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holar.google.com.vn/citations?user=1e8JnLgAAAAJ&amp;hl=en&amp;authuser=1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hyperlink" Target="mailto:nguyenhau@vnu.edu.vn" TargetMode="External"/><Relationship Id="rId5" Type="http://schemas.openxmlformats.org/officeDocument/2006/relationships/hyperlink" Target="https://scholar.google.ca/citations?user=kC4O_ScAAAAJ&amp;hl=en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fit.uet.vnu.edu.vn/cac-he-thong-thong-tin/hanhdp@vnu.edu.vn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>
            <p:ph type="ctrTitle"/>
          </p:nvPr>
        </p:nvSpPr>
        <p:spPr>
          <a:xfrm>
            <a:off x="661800" y="1405100"/>
            <a:ext cx="7820100" cy="975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6666"/>
              <a:buNone/>
            </a:pPr>
            <a:r>
              <a:t/>
            </a:r>
            <a:endParaRPr sz="3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6666"/>
              <a:buNone/>
            </a:pPr>
            <a:r>
              <a:t/>
            </a:r>
            <a:endParaRPr sz="3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6666"/>
              <a:buNone/>
            </a:pPr>
            <a:r>
              <a:t/>
            </a:r>
            <a:endParaRPr sz="3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6666"/>
              <a:buNone/>
            </a:pPr>
            <a:r>
              <a:t/>
            </a:r>
            <a:endParaRPr sz="3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6666"/>
              <a:buNone/>
            </a:pPr>
            <a:r>
              <a:t/>
            </a:r>
            <a:endParaRPr sz="3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t/>
            </a:r>
            <a:endParaRPr b="1" sz="3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6666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BỘ MÔN CÁC HỆ THỐNG THÔNG TIN</a:t>
            </a:r>
            <a:endParaRPr/>
          </a:p>
        </p:txBody>
      </p:sp>
      <p:sp>
        <p:nvSpPr>
          <p:cNvPr id="72" name="Google Shape;72;p1"/>
          <p:cNvSpPr txBox="1"/>
          <p:nvPr>
            <p:ph idx="1" type="subTitle"/>
          </p:nvPr>
        </p:nvSpPr>
        <p:spPr>
          <a:xfrm>
            <a:off x="362025" y="2753177"/>
            <a:ext cx="8520600" cy="1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i="1" lang="en" sz="16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https://www.fit.uet.vnu.edu.vn/cac-he-thong-thong-tin/</a:t>
            </a:r>
            <a:endParaRPr i="1" sz="16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i="1" sz="16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" sz="1600">
                <a:latin typeface="Tahoma"/>
                <a:ea typeface="Tahoma"/>
                <a:cs typeface="Tahoma"/>
                <a:sym typeface="Tahoma"/>
              </a:rPr>
              <a:t>Phòng 311, Nhà E3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" sz="1600">
                <a:latin typeface="Tahoma"/>
                <a:ea typeface="Tahoma"/>
                <a:cs typeface="Tahoma"/>
                <a:sym typeface="Tahoma"/>
              </a:rPr>
              <a:t>144 Xuân Thuỷ, Cầu Giấy, Hà Nội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63200" cy="10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4300" y="0"/>
            <a:ext cx="1026100" cy="10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TS. Lê Hồng Hải</a:t>
            </a:r>
            <a:endParaRPr/>
          </a:p>
        </p:txBody>
      </p:sp>
      <p:sp>
        <p:nvSpPr>
          <p:cNvPr id="148" name="Google Shape;148;p9"/>
          <p:cNvSpPr txBox="1"/>
          <p:nvPr>
            <p:ph idx="1" type="body"/>
          </p:nvPr>
        </p:nvSpPr>
        <p:spPr>
          <a:xfrm>
            <a:off x="311700" y="1266175"/>
            <a:ext cx="30924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9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Phát triển ứng dụng đa nền tảng web/mobile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Phát triển ứng dụng dựa trên nền tảng Low-code/No-code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Hệ thống CSDL dữ liệu lớn NoSQL/NewSQL/Blockchain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Ứng dụng ảnh sử dụng mô hình học sâu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5818E"/>
              </a:buClr>
              <a:buSzPts val="1400"/>
              <a:buChar char="+"/>
            </a:pPr>
            <a:r>
              <a:rPr lang="en">
                <a:solidFill>
                  <a:srgbClr val="45818E"/>
                </a:solidFill>
              </a:rPr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hailh@vnu.edu.vn</a:t>
            </a:r>
            <a:endParaRPr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>
                <a:solidFill>
                  <a:srgbClr val="45818E"/>
                </a:solidFill>
              </a:rPr>
              <a:t>https://scholar.google.com/citations?user=TXfdRfMAAAAJ&amp;hl=en</a:t>
            </a:r>
            <a:endParaRPr>
              <a:solidFill>
                <a:srgbClr val="45818E"/>
              </a:solidFill>
            </a:endParaRPr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150" y="1398350"/>
            <a:ext cx="2280151" cy="27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Danh sách giảng viên thỉnh giảng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57" name="Google Shape;157;p10"/>
          <p:cNvSpPr txBox="1"/>
          <p:nvPr>
            <p:ph idx="1" type="body"/>
          </p:nvPr>
        </p:nvSpPr>
        <p:spPr>
          <a:xfrm>
            <a:off x="108425" y="1266325"/>
            <a:ext cx="8912700" cy="3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PGS.TS. Đỗ Trung Tuấn (ĐHKHTN, ĐHQGHN, </a:t>
            </a:r>
            <a:r>
              <a:rPr lang="en" sz="2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tuandt@vnu.edu.vn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PGS.TS. Nguyễn Hà Nam (Đại học Điện lực, </a:t>
            </a:r>
            <a:r>
              <a:rPr lang="en" sz="2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namnh@vnu.edu.vn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TS. Phùng Văn Ổn (VP Chính phủ, </a:t>
            </a:r>
            <a:r>
              <a:rPr lang="en" sz="2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onphungvan@gmail.com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PGS.TS. Đỗ Văn Thành (Đại học CMC, </a:t>
            </a:r>
            <a:r>
              <a:rPr lang="en" sz="2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hieuthanhdv@gmail.com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NCS. Phạm Hải Đăng (</a:t>
            </a:r>
            <a:r>
              <a:rPr lang="en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dangph@vnu.edu.vn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ThS. Nguyễn Ngọc Quỳnh (</a:t>
            </a:r>
            <a:r>
              <a:rPr lang="en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nguyenngocquynh1997@vnu.edu.vn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8" name="Google Shape;15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8925" y="502175"/>
            <a:ext cx="5900500" cy="41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909"/>
              <a:buNone/>
            </a:pPr>
            <a:r>
              <a:rPr b="0" lang="en" sz="4400">
                <a:latin typeface="Arial"/>
                <a:ea typeface="Arial"/>
                <a:cs typeface="Arial"/>
                <a:sym typeface="Arial"/>
              </a:rPr>
              <a:t>Các hướng nghiên cứu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0" name="Google Shape;80;p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1" name="Google Shape;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266325"/>
            <a:ext cx="8520600" cy="37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>
            <p:ph type="title"/>
          </p:nvPr>
        </p:nvSpPr>
        <p:spPr>
          <a:xfrm>
            <a:off x="265500" y="1039675"/>
            <a:ext cx="4045200" cy="286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Các hướng nghiên cứu của giảng viên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89" name="Google Shape;8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/>
          <p:nvPr>
            <p:ph type="title"/>
          </p:nvPr>
        </p:nvSpPr>
        <p:spPr>
          <a:xfrm>
            <a:off x="311700" y="445025"/>
            <a:ext cx="84414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PGS.TS. Nguyễn Ngọc Hoá </a:t>
            </a:r>
            <a:endParaRPr/>
          </a:p>
        </p:txBody>
      </p:sp>
      <p:sp>
        <p:nvSpPr>
          <p:cNvPr id="95" name="Google Shape;95;p4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4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+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</a:rPr>
              <a:t>Big data management</a:t>
            </a:r>
            <a:endParaRPr sz="1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+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</a:rPr>
              <a:t>GIS</a:t>
            </a:r>
            <a:endParaRPr sz="1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+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</a:rPr>
              <a:t>Smart integrated system</a:t>
            </a:r>
            <a:endParaRPr sz="1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+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</a:rPr>
              <a:t>Information security</a:t>
            </a:r>
            <a:endParaRPr sz="1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 sz="1600">
              <a:solidFill>
                <a:srgbClr val="23527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i="1" lang="en" sz="1600">
                <a:solidFill>
                  <a:srgbClr val="23527C"/>
                </a:solidFill>
                <a:highlight>
                  <a:srgbClr val="FFFFFF"/>
                </a:highlight>
              </a:rPr>
              <a:t>Email: </a:t>
            </a:r>
            <a:r>
              <a:rPr i="1" lang="en" sz="16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hoa.nguyen@vnu.edu.vn</a:t>
            </a:r>
            <a:endParaRPr i="1" sz="1600">
              <a:solidFill>
                <a:srgbClr val="23527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i="1" lang="en" sz="16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https://scholar.google.com/citations?user=8zApxWUAAAAJ&amp;hl=en</a:t>
            </a:r>
            <a:endParaRPr i="1" sz="1600">
              <a:solidFill>
                <a:srgbClr val="23527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i="1" sz="1600">
              <a:solidFill>
                <a:srgbClr val="23527C"/>
              </a:solidFill>
              <a:highlight>
                <a:srgbClr val="FFFFFF"/>
              </a:highlight>
            </a:endParaRPr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5362" y="1266175"/>
            <a:ext cx="2632580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PGS. TS. Nguyễn Hải Châu</a:t>
            </a:r>
            <a:endParaRPr/>
          </a:p>
        </p:txBody>
      </p:sp>
      <p:sp>
        <p:nvSpPr>
          <p:cNvPr id="104" name="Google Shape;10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Internet of Things (IoT)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Machine learning models and their applications in IoT and material design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Geographic information systems (GIS)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Data warehouse and business Intelligence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/>
              <a:t>More info: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http://uet.vnu.edu.vn/~chaunh/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4"/>
              </a:rPr>
              <a:t>chaunh@vnu.edu.vn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https://scholar.google.com/citations?user=72osj9YAAAAJ&amp;hl=en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8575" y="1266175"/>
            <a:ext cx="207645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PGS.TS. Nguyễn Trí Thành</a:t>
            </a:r>
            <a:endParaRPr/>
          </a:p>
        </p:txBody>
      </p:sp>
      <p:sp>
        <p:nvSpPr>
          <p:cNvPr id="112" name="Google Shape;112;p6"/>
          <p:cNvSpPr txBox="1"/>
          <p:nvPr>
            <p:ph idx="1" type="body"/>
          </p:nvPr>
        </p:nvSpPr>
        <p:spPr>
          <a:xfrm>
            <a:off x="358375" y="3620250"/>
            <a:ext cx="35595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"/>
              <a:t>ntthanh@vnu.edu.vn</a:t>
            </a:r>
            <a:endParaRPr/>
          </a:p>
        </p:txBody>
      </p:sp>
      <p:sp>
        <p:nvSpPr>
          <p:cNvPr id="113" name="Google Shape;11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6"/>
          <p:cNvSpPr txBox="1"/>
          <p:nvPr>
            <p:ph idx="2" type="body"/>
          </p:nvPr>
        </p:nvSpPr>
        <p:spPr>
          <a:xfrm>
            <a:off x="3462875" y="1266175"/>
            <a:ext cx="53694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Khai phá dữ liệu (data mining),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Khai phá dữ liệu văn bản, web (text/web mining),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Khai phá quy trình (process mining),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Trí tuệ kinh doanh (Business Intelligence)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Phát triển các ứng dụng trên nền web, mobile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Quản trị hệ thống (System administration)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Xử lý song song (parallel processing)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Học máy, học sâu (machine learning, deep learning)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https://scholar.google.com.vn/citations?user=1e8JnLgAAAAJ&amp;hl=en&amp;authuser=1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375" y="1328850"/>
            <a:ext cx="1463399" cy="211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aadda4ebe_0_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GVC. ThS. Vũ Bá Duy</a:t>
            </a:r>
            <a:endParaRPr/>
          </a:p>
        </p:txBody>
      </p:sp>
      <p:sp>
        <p:nvSpPr>
          <p:cNvPr id="121" name="Google Shape;121;g28aadda4ebe_0_2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8aadda4ebe_0_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g28aadda4ebe_0_2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+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Phát triển các ứng dụng trên nền tảng web/mobile</a:t>
            </a:r>
            <a:endParaRPr sz="18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+"/>
            </a:pPr>
            <a:r>
              <a:rPr lang="en" sz="18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Database</a:t>
            </a:r>
            <a:endParaRPr sz="18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+"/>
            </a:pPr>
            <a:r>
              <a:rPr lang="en" sz="18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Data warehouse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23527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Email: duyvb@vnu.edu.vn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8aadda4ebe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724" y="1266175"/>
            <a:ext cx="2346875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TS. Nguyễn Thị Hậu (Chủ nhiệm Bộ môn)</a:t>
            </a:r>
            <a:endParaRPr/>
          </a:p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558750" y="4104575"/>
            <a:ext cx="23622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747" y="1478354"/>
            <a:ext cx="2268475" cy="24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/>
          <p:nvPr>
            <p:ph idx="2" type="body"/>
          </p:nvPr>
        </p:nvSpPr>
        <p:spPr>
          <a:xfrm>
            <a:off x="3253000" y="1266175"/>
            <a:ext cx="55794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+"/>
            </a:pPr>
            <a:r>
              <a:rPr lang="en" sz="1800"/>
              <a:t>Phân tích dữ liệu chuỗi thời gian </a:t>
            </a:r>
            <a:endParaRPr sz="1800"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+"/>
            </a:pPr>
            <a:r>
              <a:rPr lang="en" sz="1800"/>
              <a:t>Phân tích dữ liệu Tin sinh (DNA, RNA…)</a:t>
            </a:r>
            <a:endParaRPr sz="1800"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+"/>
            </a:pPr>
            <a:r>
              <a:rPr lang="en" sz="1800"/>
              <a:t>Phát triển ứng dụng web/mobile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4084"/>
              <a:buNone/>
            </a:pPr>
            <a:r>
              <a:t/>
            </a:r>
            <a:endParaRPr sz="18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4084"/>
              <a:buNone/>
            </a:pPr>
            <a:r>
              <a:rPr lang="en" sz="1800">
                <a:solidFill>
                  <a:schemeClr val="accent5"/>
                </a:solidFill>
              </a:rPr>
              <a:t>Email: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nguyenhau@vnu.edu.vn</a:t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4084"/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https://scholar.google.ca/citations?user=kC4O_ScAAAAJ&amp;hl=en</a:t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4084"/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79658"/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TS. Dư Phương Hạnh</a:t>
            </a:r>
            <a:endParaRPr/>
          </a:p>
        </p:txBody>
      </p:sp>
      <p:sp>
        <p:nvSpPr>
          <p:cNvPr id="139" name="Google Shape;139;p8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8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+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Spatial Data Management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+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Query Optimization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+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Large-scale Database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i="1" lang="en" sz="1800" u="sng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hanhdp@vnu.edu.vn</a:t>
            </a:r>
            <a:endParaRPr sz="1800">
              <a:solidFill>
                <a:schemeClr val="accent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100" y="1266175"/>
            <a:ext cx="2718525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